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918400" cy="43891200"/>
  <p:notesSz cx="6858000" cy="9144000"/>
  <p:custDataLst>
    <p:tags r:id="rId3"/>
  </p:custDataLst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72EC70-7D55-4A91-8647-19E721F629EF}">
          <p14:sldIdLst/>
        </p14:section>
        <p14:section name="Background" id="{CF249BD7-CFD5-482C-9572-AC0C00C43527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6" d="100"/>
          <a:sy n="26" d="100"/>
        </p:scale>
        <p:origin x="-384" y="-90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F3C6-B5AA-4ABE-8AA6-8E9442DDD1E3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4437-D887-4839-97C0-1E1CB4B91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1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F3C6-B5AA-4ABE-8AA6-8E9442DDD1E3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4437-D887-4839-97C0-1E1CB4B91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4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11247123"/>
            <a:ext cx="26660477" cy="2396845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11247123"/>
            <a:ext cx="79444213" cy="2396845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F3C6-B5AA-4ABE-8AA6-8E9442DDD1E3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4437-D887-4839-97C0-1E1CB4B91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F3C6-B5AA-4ABE-8AA6-8E9442DDD1E3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4437-D887-4839-97C0-1E1CB4B91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0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6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F3C6-B5AA-4ABE-8AA6-8E9442DDD1E3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4437-D887-4839-97C0-1E1CB4B91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4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65542163"/>
            <a:ext cx="53052343" cy="18538951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65542163"/>
            <a:ext cx="53052347" cy="18538951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F3C6-B5AA-4ABE-8AA6-8E9442DDD1E3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4437-D887-4839-97C0-1E1CB4B91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3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3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0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0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F3C6-B5AA-4ABE-8AA6-8E9442DDD1E3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4437-D887-4839-97C0-1E1CB4B91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5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F3C6-B5AA-4ABE-8AA6-8E9442DDD1E3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4437-D887-4839-97C0-1E1CB4B91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4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F3C6-B5AA-4ABE-8AA6-8E9442DDD1E3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4437-D887-4839-97C0-1E1CB4B91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6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3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9184643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F3C6-B5AA-4ABE-8AA6-8E9442DDD1E3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4437-D887-4839-97C0-1E1CB4B91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3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3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F3C6-B5AA-4ABE-8AA6-8E9442DDD1E3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4437-D887-4839-97C0-1E1CB4B91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8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3"/>
            <a:ext cx="2962656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F3C6-B5AA-4ABE-8AA6-8E9442DDD1E3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24437-D887-4839-97C0-1E1CB4B91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1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5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34" Type="http://schemas.openxmlformats.org/officeDocument/2006/relationships/image" Target="../media/image29.png"/><Relationship Id="rId42" Type="http://schemas.openxmlformats.org/officeDocument/2006/relationships/image" Target="../media/image40.png"/><Relationship Id="rId47" Type="http://schemas.openxmlformats.org/officeDocument/2006/relationships/image" Target="../media/image44.jpg"/><Relationship Id="rId50" Type="http://schemas.openxmlformats.org/officeDocument/2006/relationships/image" Target="../media/image4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4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48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2.png"/><Relationship Id="rId52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1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7.png"/><Relationship Id="rId51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18755" y="-4100"/>
            <a:ext cx="26197560" cy="3749040"/>
          </a:xfrm>
          <a:prstGeom prst="rect">
            <a:avLst/>
          </a:prstGeom>
          <a:solidFill>
            <a:srgbClr val="003B6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4568" y="3733800"/>
            <a:ext cx="32918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795222" y="1874520"/>
            <a:ext cx="37490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21" descr="http://smu.edu/brand/logos/download/smulogos/images/SMULogowWordmark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19" y="0"/>
            <a:ext cx="52578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7" descr="http://isif.org/fusion/conferences/fusion2009/ar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7938" y="1616075"/>
            <a:ext cx="2316163" cy="173672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1319" y="3276600"/>
            <a:ext cx="6629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latin typeface="Segoe UI Light" pitchFamily="34" charset="0"/>
              </a:rPr>
              <a:t>Sponsored by </a:t>
            </a:r>
            <a:r>
              <a:rPr lang="en-US" sz="2100" b="1" dirty="0" smtClean="0">
                <a:latin typeface="Segoe UI Light" pitchFamily="34" charset="0"/>
              </a:rPr>
              <a:t>United </a:t>
            </a:r>
            <a:r>
              <a:rPr lang="en-US" sz="2100" b="1" dirty="0">
                <a:latin typeface="Segoe UI Light" pitchFamily="34" charset="0"/>
              </a:rPr>
              <a:t>States Army Research Laboratory 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718638"/>
              </p:ext>
            </p:extLst>
          </p:nvPr>
        </p:nvGraphicFramePr>
        <p:xfrm>
          <a:off x="6849396" y="2342728"/>
          <a:ext cx="22860000" cy="1238461"/>
        </p:xfrm>
        <a:graphic>
          <a:graphicData uri="http://schemas.openxmlformats.org/drawingml/2006/table">
            <a:tbl>
              <a:tblPr firstRow="1" bandRow="1"/>
              <a:tblGrid>
                <a:gridCol w="5715000"/>
                <a:gridCol w="4656804"/>
                <a:gridCol w="6019800"/>
                <a:gridCol w="6468396"/>
              </a:tblGrid>
              <a:tr h="534987">
                <a:tc>
                  <a:txBody>
                    <a:bodyPr/>
                    <a:lstStyle>
                      <a:lvl1pPr marL="0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2246772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4493544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6740317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8987089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1233861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3480633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5727406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7974178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Segoe UI Symbol" pitchFamily="34" charset="0"/>
                        </a:rPr>
                        <a:t>Prasanna</a:t>
                      </a:r>
                      <a:r>
                        <a:rPr lang="en-US" sz="36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Segoe UI Symbol" pitchFamily="34" charset="0"/>
                        </a:rPr>
                        <a:t> Rangarajan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Segoe UI Symbol" pitchFamily="34" charset="0"/>
                      </a:endParaRPr>
                    </a:p>
                  </a:txBody>
                  <a:tcPr marT="35348" marB="35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2246772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4493544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6740317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8987089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1233861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3480633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5727406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7974178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Segoe UI Symbol" pitchFamily="34" charset="0"/>
                        </a:rPr>
                        <a:t>Indranil Sinharoy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Segoe UI Symbol" pitchFamily="34" charset="0"/>
                      </a:endParaRPr>
                    </a:p>
                  </a:txBody>
                  <a:tcPr marT="35348" marB="35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2246772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4493544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6740317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8987089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1233861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3480633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5727406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7974178" algn="l" defTabSz="4493544" rtl="0" eaLnBrk="1" latinLnBrk="0" hangingPunct="1">
                        <a:defRPr sz="8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Segoe UI Symbol" pitchFamily="34" charset="0"/>
                        </a:rPr>
                        <a:t>Dr. Marc P.</a:t>
                      </a:r>
                      <a:r>
                        <a:rPr lang="en-US" sz="36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Segoe UI Symbol" pitchFamily="34" charset="0"/>
                        </a:rPr>
                        <a:t> Christensen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Segoe UI Symbol" pitchFamily="34" charset="0"/>
                      </a:endParaRPr>
                    </a:p>
                  </a:txBody>
                  <a:tcPr marT="35348" marB="35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493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Segoe UI Symbol" pitchFamily="34" charset="0"/>
                        </a:rPr>
                        <a:t>Dr.</a:t>
                      </a:r>
                      <a:r>
                        <a:rPr lang="en-US" sz="36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Segoe UI Symbol" pitchFamily="34" charset="0"/>
                        </a:rPr>
                        <a:t> Predrag Mlojkovic</a:t>
                      </a:r>
                      <a:endParaRPr lang="en-US" sz="3600" b="1" dirty="0" smtClean="0">
                        <a:solidFill>
                          <a:schemeClr val="bg1"/>
                        </a:solidFill>
                        <a:latin typeface="Century Gothic" pitchFamily="34" charset="0"/>
                        <a:ea typeface="Segoe UI Symbol" pitchFamily="34" charset="0"/>
                      </a:endParaRPr>
                    </a:p>
                  </a:txBody>
                  <a:tcPr marT="35348" marB="35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Segoe UI Symbol" pitchFamily="34" charset="0"/>
                        </a:rPr>
                        <a:t>prangara@smu.edu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Century Gothic" pitchFamily="34" charset="0"/>
                        <a:ea typeface="Segoe UI Symbol" pitchFamily="34" charset="0"/>
                      </a:endParaRPr>
                    </a:p>
                  </a:txBody>
                  <a:tcPr marT="35348" marB="35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Segoe UI Symbol" pitchFamily="34" charset="0"/>
                        </a:rPr>
                        <a:t>isinharoy@smu.edu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Century Gothic" pitchFamily="34" charset="0"/>
                        <a:ea typeface="Segoe UI Symbol" pitchFamily="34" charset="0"/>
                      </a:endParaRPr>
                    </a:p>
                  </a:txBody>
                  <a:tcPr marT="35348" marB="35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Segoe UI Symbol" pitchFamily="34" charset="0"/>
                        </a:rPr>
                        <a:t>mpc@lyle.smu.edu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Century Gothic" pitchFamily="34" charset="0"/>
                        <a:ea typeface="Segoe UI Symbol" pitchFamily="34" charset="0"/>
                      </a:endParaRPr>
                    </a:p>
                  </a:txBody>
                  <a:tcPr marT="35348" marB="35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493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Segoe UI Symbol" pitchFamily="34" charset="0"/>
                        </a:rPr>
                        <a:t>predrag.milojkovic.civ@mail.mil</a:t>
                      </a:r>
                    </a:p>
                  </a:txBody>
                  <a:tcPr marT="35348" marB="353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Text Box 190"/>
          <p:cNvSpPr txBox="1">
            <a:spLocks noChangeArrowheads="1"/>
          </p:cNvSpPr>
          <p:nvPr/>
        </p:nvSpPr>
        <p:spPr bwMode="auto">
          <a:xfrm>
            <a:off x="6735096" y="228600"/>
            <a:ext cx="22860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914400" rIns="457200" bIns="457200" anchor="ctr" anchorCtr="1"/>
          <a:lstStyle>
            <a:lvl1pPr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kern="0" spc="300" dirty="0" smtClean="0">
                <a:solidFill>
                  <a:srgbClr val="FFFFFF"/>
                </a:solidFill>
                <a:latin typeface="Impact" pitchFamily="34" charset="0"/>
                <a:cs typeface="+mn-cs"/>
              </a:rPr>
              <a:t>A critical review of the Slanted Edge method for MTF measurement of color cameras</a:t>
            </a:r>
            <a:endParaRPr lang="en-US" sz="7200" kern="0" spc="300" dirty="0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3927765"/>
            <a:ext cx="31927800" cy="6845103"/>
            <a:chOff x="457200" y="4101413"/>
            <a:chExt cx="31927800" cy="6845103"/>
          </a:xfrm>
        </p:grpSpPr>
        <p:pic>
          <p:nvPicPr>
            <p:cNvPr id="34" name="Picture 2" descr="\\psf\Home\Dropbox\SVOSR_Tesbench_MBP_Lab\PPT_4_PeterBurns\PPT_SFR_IntutiveMeaning_InputImg_TRIMME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446086" y="6694391"/>
              <a:ext cx="5452492" cy="16459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pic>
          <p:nvPicPr>
            <p:cNvPr id="35" name="Picture 3" descr="\\psf\Home\Dropbox\SVOSR_Tesbench_MBP_Lab\PPT_4_PeterBurns\PPT_SFR_IntutiveMeaning_OutputImg_TRIMM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48152" y="6694391"/>
              <a:ext cx="5529680" cy="16459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87"/>
            <a:stretch/>
          </p:blipFill>
          <p:spPr bwMode="auto">
            <a:xfrm>
              <a:off x="3226439" y="7060151"/>
              <a:ext cx="1261944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7" name="Straight Arrow Connector 36"/>
            <p:cNvCxnSpPr/>
            <p:nvPr/>
          </p:nvCxnSpPr>
          <p:spPr>
            <a:xfrm flipV="1">
              <a:off x="2249424" y="7517351"/>
              <a:ext cx="914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4550664" y="7517351"/>
              <a:ext cx="914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Rectangle 41"/>
                <p:cNvSpPr/>
                <p:nvPr/>
              </p:nvSpPr>
              <p:spPr>
                <a:xfrm>
                  <a:off x="7961835" y="4584522"/>
                  <a:ext cx="24423165" cy="61863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Impact" pitchFamily="34" charset="0"/>
                      <a:ea typeface="Segoe UI Symbol" pitchFamily="34" charset="0"/>
                      <a:cs typeface="Times New Roman"/>
                    </a:rPr>
                    <a:t>What is the Spatial Frequency Response ?</a:t>
                  </a:r>
                  <a:endParaRPr lang="en-US" sz="3600" dirty="0" smtClean="0">
                    <a:latin typeface="Segoe UI Symbol" pitchFamily="34" charset="0"/>
                    <a:ea typeface="Segoe UI Symbol" pitchFamily="34" charset="0"/>
                    <a:cs typeface="Times New Roman"/>
                  </a:endParaRPr>
                </a:p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800" dirty="0" smtClean="0"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The “Spatial Frequency Response” of an imaging system defines its ability to capture/maintain the relative radiometric contrast of increasingly fine sinusoidal patterns</a:t>
                  </a:r>
                </a:p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800" dirty="0" smtClean="0"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The SFR/MTF describes the variation in the amplitude response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𝜉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800" dirty="0" smtClean="0"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of the imaging system as a function of spatial frequency</a:t>
                  </a:r>
                </a:p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800" dirty="0" smtClean="0"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It depends </a:t>
                  </a:r>
                  <a:r>
                    <a:rPr lang="en-US" sz="2800" dirty="0"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on </a:t>
                  </a:r>
                  <a:r>
                    <a:rPr lang="en-US" sz="2800" dirty="0" smtClean="0"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the 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optics, pixel geometry &amp; fill-factor</a:t>
                  </a:r>
                  <a:r>
                    <a:rPr lang="en-US" sz="2800" dirty="0" smtClean="0"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, and the 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severity of optical low-pass filtering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3600" dirty="0" smtClean="0">
                      <a:latin typeface="Impact" pitchFamily="34" charset="0"/>
                      <a:ea typeface="Segoe UI Symbol" pitchFamily="34" charset="0"/>
                      <a:cs typeface="Times New Roman"/>
                    </a:rPr>
                    <a:t>Significance</a:t>
                  </a:r>
                </a:p>
                <a:p>
                  <a:pPr marL="457200" indent="-457200">
                    <a:buFont typeface="Arial" pitchFamily="34" charset="0"/>
                    <a:buChar char="•"/>
                  </a:pPr>
                  <a:r>
                    <a:rPr lang="en-US" sz="2800" dirty="0" smtClean="0">
                      <a:solidFill>
                        <a:srgbClr val="FF0000"/>
                      </a:solidFill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It is an 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important performance metric 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that quantifies 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resolution 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&amp; the 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severity of 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aliasing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3600" dirty="0" smtClean="0">
                      <a:latin typeface="Impact" pitchFamily="34" charset="0"/>
                      <a:ea typeface="Segoe UI Symbol" pitchFamily="34" charset="0"/>
                      <a:cs typeface="Times New Roman"/>
                    </a:rPr>
                    <a:t>How does one measure the SFR ? </a:t>
                  </a:r>
                  <a:endParaRPr lang="en-US" sz="2800" dirty="0" smtClean="0">
                    <a:latin typeface="Impact" pitchFamily="34" charset="0"/>
                    <a:ea typeface="Segoe UI Symbol" pitchFamily="34" charset="0"/>
                    <a:cs typeface="Times New Roman"/>
                  </a:endParaRPr>
                </a:p>
                <a:p>
                  <a:pPr marL="514350" indent="-514350">
                    <a:buFont typeface="+mj-lt"/>
                    <a:buAutoNum type="arabicPeriod"/>
                  </a:pPr>
                  <a:r>
                    <a:rPr lang="en-US" sz="2800" dirty="0" smtClean="0"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Using periodic test patterns that span a discrete set of frequencies</a:t>
                  </a:r>
                </a:p>
                <a:p>
                  <a:pPr marL="514350" indent="-514350">
                    <a:buFont typeface="+mj-lt"/>
                    <a:buAutoNum type="arabicPeriod"/>
                  </a:pPr>
                  <a:r>
                    <a:rPr lang="en-US" sz="2800" dirty="0" smtClean="0"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(Impulse </a:t>
                  </a:r>
                  <a:r>
                    <a:rPr lang="en-US" sz="2800" dirty="0" smtClean="0"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Response)Fourier Transform </a:t>
                  </a:r>
                  <a:r>
                    <a:rPr lang="en-US" sz="2800" dirty="0" smtClean="0"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of the Point Spread Function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</m:oMath>
                  </a14:m>
                  <a:r>
                    <a:rPr lang="en-US" sz="2800" dirty="0" smtClean="0"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 take a picture of a point source</a:t>
                  </a:r>
                </a:p>
                <a:p>
                  <a:pPr marL="514350" indent="-514350">
                    <a:buFont typeface="+mj-lt"/>
                    <a:buAutoNum type="arabicPeriod"/>
                  </a:pPr>
                  <a:r>
                    <a:rPr lang="en-US" sz="2800" dirty="0" smtClean="0"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Power Spectrum of stochastic targets with known power spectra</a:t>
                  </a:r>
                </a:p>
                <a:p>
                  <a:pPr marL="514350" indent="-514350">
                    <a:buFont typeface="+mj-lt"/>
                    <a:buAutoNum type="arabicPeriod"/>
                  </a:pPr>
                  <a:r>
                    <a:rPr lang="en-US" sz="2800" dirty="0" smtClean="0"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(Step response) </a:t>
                  </a:r>
                  <a:r>
                    <a:rPr lang="en-US" sz="2800" dirty="0" smtClean="0"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Fourier Transform </a:t>
                  </a:r>
                  <a:r>
                    <a:rPr lang="en-US" sz="2800" dirty="0" smtClean="0"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of </a:t>
                  </a:r>
                  <a:r>
                    <a:rPr lang="en-US" sz="2800" dirty="0" smtClean="0"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the derivative of Edge </a:t>
                  </a:r>
                  <a:r>
                    <a:rPr lang="en-US" sz="2800" dirty="0" smtClean="0"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Spread Function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t</m:t>
                      </m:r>
                    </m:oMath>
                  </a14:m>
                  <a:r>
                    <a:rPr lang="en-US" sz="2800" dirty="0" smtClean="0"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ake a picture of </a:t>
                  </a:r>
                  <a:r>
                    <a:rPr lang="en-US" sz="2800" dirty="0" smtClean="0"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a reflectance </a:t>
                  </a:r>
                  <a:r>
                    <a:rPr lang="en-US" sz="2800" dirty="0" smtClean="0">
                      <a:latin typeface="Segoe UI Symbol" pitchFamily="34" charset="0"/>
                      <a:ea typeface="Segoe UI Symbol" pitchFamily="34" charset="0"/>
                      <a:cs typeface="Times New Roman"/>
                    </a:rPr>
                    <a:t>edge </a:t>
                  </a:r>
                  <a:endParaRPr lang="en-US" sz="2800" dirty="0">
                    <a:latin typeface="Segoe UI Symbol" pitchFamily="34" charset="0"/>
                    <a:ea typeface="Segoe UI Symbol" pitchFamily="34" charset="0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1835" y="4584522"/>
                  <a:ext cx="24423165" cy="618630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49" t="-1578" b="-2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583892" y="10347886"/>
                  <a:ext cx="143693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𝜉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𝜂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32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892" y="10347886"/>
                  <a:ext cx="1436932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573024" y="4101413"/>
                  <a:ext cx="142571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32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24" y="4101413"/>
                  <a:ext cx="1425710" cy="58477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5138801" y="10361741"/>
                  <a:ext cx="268195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𝜉</m:t>
                            </m:r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𝜂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𝜉</m:t>
                            </m:r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𝜂</m:t>
                            </m:r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8801" y="10361741"/>
                  <a:ext cx="2681952" cy="58477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4869048" y="4101413"/>
                  <a:ext cx="322145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⊗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32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9048" y="4101413"/>
                  <a:ext cx="3221459" cy="58477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121345" y="6455442"/>
                  <a:ext cx="147213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32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1345" y="6455442"/>
                  <a:ext cx="1472133" cy="58477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3096851" y="7969503"/>
                  <a:ext cx="152112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𝐻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𝜉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𝜂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32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6851" y="7969503"/>
                  <a:ext cx="1521121" cy="58477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Rectangle 72"/>
            <p:cNvSpPr/>
            <p:nvPr/>
          </p:nvSpPr>
          <p:spPr>
            <a:xfrm>
              <a:off x="2392096" y="8574278"/>
              <a:ext cx="293063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i="1" dirty="0" smtClean="0">
                  <a:latin typeface="Times New Roman"/>
                  <a:cs typeface="Times New Roman"/>
                </a:rPr>
                <a:t>Optical Transfer Function</a:t>
              </a:r>
              <a:endParaRPr lang="en-US" sz="28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714411" y="5569803"/>
              <a:ext cx="2286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i="1" dirty="0" smtClean="0">
                  <a:latin typeface="Times New Roman"/>
                  <a:cs typeface="Times New Roman"/>
                </a:rPr>
                <a:t>Point Spread Function</a:t>
              </a:r>
              <a:endParaRPr lang="en-US" sz="28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0" y="12000167"/>
            <a:ext cx="32766000" cy="6477000"/>
            <a:chOff x="0" y="152400"/>
            <a:chExt cx="32766000" cy="6477000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72" y="914401"/>
              <a:ext cx="2341755" cy="45719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isometricOffAxis1Right"/>
              <a:lightRig rig="threePt" dir="t"/>
            </a:scene3d>
          </p:spPr>
        </p:pic>
        <p:sp>
          <p:nvSpPr>
            <p:cNvPr id="106" name="Title 1"/>
            <p:cNvSpPr txBox="1">
              <a:spLocks/>
            </p:cNvSpPr>
            <p:nvPr/>
          </p:nvSpPr>
          <p:spPr>
            <a:xfrm>
              <a:off x="0" y="152400"/>
              <a:ext cx="2713099" cy="5767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i="1" dirty="0" smtClean="0">
                  <a:latin typeface="Book Antiqua" pitchFamily="18" charset="0"/>
                  <a:cs typeface="Times New Roman" pitchFamily="18" charset="0"/>
                </a:rPr>
                <a:t>Camera image of Slanted Edge</a:t>
              </a:r>
              <a:endParaRPr lang="en-US" sz="2800" i="1" dirty="0">
                <a:latin typeface="Book Antiqua" pitchFamily="18" charset="0"/>
                <a:cs typeface="Times New Roman" pitchFamily="18" charset="0"/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2902014" y="228600"/>
              <a:ext cx="2971800" cy="6400800"/>
              <a:chOff x="1788711" y="622404"/>
              <a:chExt cx="3200400" cy="6400800"/>
            </a:xfrm>
          </p:grpSpPr>
          <p:sp>
            <p:nvSpPr>
              <p:cNvPr id="132" name="Alternate Process 30"/>
              <p:cNvSpPr/>
              <p:nvPr/>
            </p:nvSpPr>
            <p:spPr>
              <a:xfrm>
                <a:off x="1788711" y="622404"/>
                <a:ext cx="3200400" cy="6400800"/>
              </a:xfrm>
              <a:prstGeom prst="flowChartAlternateProcess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>
                  <a:latin typeface="Lucida Handwriting"/>
                  <a:cs typeface="Lucida Handwriting"/>
                </a:endParaRPr>
              </a:p>
              <a:p>
                <a:pPr algn="ctr"/>
                <a:endParaRPr lang="en-US" sz="2800" dirty="0">
                  <a:latin typeface="Lucida Handwriting"/>
                  <a:cs typeface="Lucida Handwriting"/>
                </a:endParaRPr>
              </a:p>
              <a:p>
                <a:pPr algn="ctr"/>
                <a:endParaRPr lang="en-US" sz="2800" dirty="0" smtClean="0">
                  <a:latin typeface="Lucida Handwriting"/>
                  <a:cs typeface="Lucida Handwriting"/>
                </a:endParaRPr>
              </a:p>
              <a:p>
                <a:pPr algn="ctr"/>
                <a:endParaRPr lang="en-US" sz="2800" dirty="0">
                  <a:latin typeface="Lucida Handwriting"/>
                  <a:cs typeface="Lucida Handwriting"/>
                </a:endParaRPr>
              </a:p>
              <a:p>
                <a:pPr algn="ctr"/>
                <a:endParaRPr lang="en-US" sz="2800" dirty="0" smtClean="0">
                  <a:latin typeface="Lucida Handwriting"/>
                  <a:cs typeface="Lucida Handwriting"/>
                </a:endParaRPr>
              </a:p>
              <a:p>
                <a:pPr algn="ctr"/>
                <a:endParaRPr lang="en-US" sz="2800" dirty="0">
                  <a:latin typeface="Lucida Handwriting"/>
                  <a:cs typeface="Lucida Handwriting"/>
                </a:endParaRPr>
              </a:p>
              <a:p>
                <a:pPr algn="ctr"/>
                <a:endParaRPr lang="en-US" sz="2800" dirty="0" smtClean="0">
                  <a:latin typeface="Lucida Handwriting"/>
                  <a:cs typeface="Lucida Handwriting"/>
                </a:endParaRPr>
              </a:p>
              <a:p>
                <a:pPr algn="ctr"/>
                <a:endParaRPr lang="en-US" sz="2800" dirty="0">
                  <a:latin typeface="Lucida Handwriting"/>
                  <a:cs typeface="Lucida Handwriting"/>
                </a:endParaRPr>
              </a:p>
              <a:p>
                <a:pPr algn="ctr"/>
                <a:endParaRPr lang="en-US" sz="2800" dirty="0" smtClean="0">
                  <a:latin typeface="Lucida Handwriting"/>
                  <a:cs typeface="Lucida Handwriting"/>
                </a:endParaRPr>
              </a:p>
              <a:p>
                <a:pPr algn="ctr"/>
                <a:endParaRPr lang="en-US" sz="2800" dirty="0">
                  <a:latin typeface="Lucida Handwriting"/>
                  <a:cs typeface="Lucida Handwriting"/>
                </a:endParaRPr>
              </a:p>
              <a:p>
                <a:pPr algn="ctr"/>
                <a:endParaRPr lang="en-US" sz="2800" i="1" dirty="0" smtClean="0">
                  <a:solidFill>
                    <a:schemeClr val="tx1"/>
                  </a:solidFill>
                  <a:latin typeface="Book Antiqua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i="1" dirty="0" smtClean="0">
                    <a:solidFill>
                      <a:schemeClr val="tx1"/>
                    </a:solidFill>
                    <a:latin typeface="Book Antiqua" pitchFamily="18" charset="0"/>
                    <a:cs typeface="Times New Roman" pitchFamily="18" charset="0"/>
                  </a:rPr>
                  <a:t>Identify slope &amp; intercept of edge by LS line fitting</a:t>
                </a:r>
              </a:p>
            </p:txBody>
          </p:sp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7965" y="817120"/>
                <a:ext cx="2521892" cy="4572000"/>
              </a:xfrm>
              <a:prstGeom prst="rect">
                <a:avLst/>
              </a:prstGeom>
            </p:spPr>
          </p:pic>
        </p:grpSp>
        <p:grpSp>
          <p:nvGrpSpPr>
            <p:cNvPr id="108" name="Group 107"/>
            <p:cNvGrpSpPr/>
            <p:nvPr/>
          </p:nvGrpSpPr>
          <p:grpSpPr>
            <a:xfrm>
              <a:off x="6335617" y="228600"/>
              <a:ext cx="2971800" cy="6400800"/>
              <a:chOff x="1788711" y="622404"/>
              <a:chExt cx="2926080" cy="6400800"/>
            </a:xfrm>
          </p:grpSpPr>
          <p:sp>
            <p:nvSpPr>
              <p:cNvPr id="130" name="Alternate Process 30"/>
              <p:cNvSpPr/>
              <p:nvPr/>
            </p:nvSpPr>
            <p:spPr>
              <a:xfrm>
                <a:off x="1788711" y="622404"/>
                <a:ext cx="2926080" cy="6400800"/>
              </a:xfrm>
              <a:prstGeom prst="flowChartAlternateProcess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 smtClean="0">
                  <a:latin typeface="Lucida Handwriting"/>
                  <a:cs typeface="Lucida Handwriting"/>
                </a:endParaRPr>
              </a:p>
              <a:p>
                <a:pPr algn="ctr"/>
                <a:endParaRPr lang="en-US" sz="2400" dirty="0">
                  <a:latin typeface="Lucida Handwriting"/>
                  <a:cs typeface="Lucida Handwriting"/>
                </a:endParaRPr>
              </a:p>
              <a:p>
                <a:pPr algn="ctr"/>
                <a:endParaRPr lang="en-US" sz="2400" dirty="0" smtClean="0">
                  <a:latin typeface="Lucida Handwriting"/>
                  <a:cs typeface="Lucida Handwriting"/>
                </a:endParaRPr>
              </a:p>
              <a:p>
                <a:pPr algn="ctr"/>
                <a:endParaRPr lang="en-US" sz="2400" dirty="0">
                  <a:latin typeface="Lucida Handwriting"/>
                  <a:cs typeface="Lucida Handwriting"/>
                </a:endParaRPr>
              </a:p>
              <a:p>
                <a:pPr algn="ctr"/>
                <a:endParaRPr lang="en-US" sz="2400" dirty="0" smtClean="0">
                  <a:latin typeface="Lucida Handwriting"/>
                  <a:cs typeface="Lucida Handwriting"/>
                </a:endParaRPr>
              </a:p>
              <a:p>
                <a:pPr algn="ctr"/>
                <a:endParaRPr lang="en-US" sz="2400" dirty="0">
                  <a:latin typeface="Lucida Handwriting"/>
                  <a:cs typeface="Lucida Handwriting"/>
                </a:endParaRPr>
              </a:p>
              <a:p>
                <a:pPr algn="ctr"/>
                <a:endParaRPr lang="en-US" sz="2400" dirty="0" smtClean="0">
                  <a:latin typeface="Lucida Handwriting"/>
                  <a:cs typeface="Lucida Handwriting"/>
                </a:endParaRPr>
              </a:p>
              <a:p>
                <a:pPr algn="ctr"/>
                <a:endParaRPr lang="en-US" sz="2400" dirty="0">
                  <a:latin typeface="Lucida Handwriting"/>
                  <a:cs typeface="Lucida Handwriting"/>
                </a:endParaRPr>
              </a:p>
              <a:p>
                <a:pPr algn="ctr"/>
                <a:endParaRPr lang="en-US" sz="2400" dirty="0" smtClean="0">
                  <a:latin typeface="Lucida Handwriting"/>
                  <a:cs typeface="Lucida Handwriting"/>
                </a:endParaRPr>
              </a:p>
              <a:p>
                <a:pPr algn="ctr"/>
                <a:endParaRPr lang="en-US" sz="2400" dirty="0">
                  <a:latin typeface="Lucida Handwriting"/>
                  <a:cs typeface="Lucida Handwriting"/>
                </a:endParaRPr>
              </a:p>
              <a:p>
                <a:pPr algn="ctr"/>
                <a:endParaRPr lang="en-US" sz="2400" dirty="0" smtClean="0">
                  <a:latin typeface="Lucida Handwriting"/>
                  <a:cs typeface="Lucida Handwriting"/>
                </a:endParaRPr>
              </a:p>
              <a:p>
                <a:pPr algn="ctr"/>
                <a:endParaRPr lang="en-US" sz="2400" dirty="0" smtClean="0">
                  <a:latin typeface="Lucida Handwriting"/>
                  <a:cs typeface="Lucida Handwriting"/>
                </a:endParaRPr>
              </a:p>
              <a:p>
                <a:pPr algn="ctr"/>
                <a:endParaRPr lang="en-US" sz="2400" i="1" dirty="0" smtClean="0">
                  <a:solidFill>
                    <a:schemeClr val="tx1"/>
                  </a:solidFill>
                  <a:latin typeface="Book Antiqua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i="1" dirty="0" smtClean="0">
                    <a:solidFill>
                      <a:schemeClr val="tx1"/>
                    </a:solidFill>
                    <a:latin typeface="Book Antiqua" pitchFamily="18" charset="0"/>
                    <a:cs typeface="Times New Roman" pitchFamily="18" charset="0"/>
                  </a:rPr>
                  <a:t>Identify super-sampled Edge Spread Function</a:t>
                </a:r>
              </a:p>
            </p:txBody>
          </p:sp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8887" y="811328"/>
                <a:ext cx="2305729" cy="4572000"/>
              </a:xfrm>
              <a:prstGeom prst="rect">
                <a:avLst/>
              </a:prstGeom>
            </p:spPr>
          </p:pic>
        </p:grp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1700" y="2161562"/>
              <a:ext cx="3657600" cy="25348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0" name="Group 109"/>
            <p:cNvGrpSpPr/>
            <p:nvPr/>
          </p:nvGrpSpPr>
          <p:grpSpPr>
            <a:xfrm>
              <a:off x="14058900" y="2967228"/>
              <a:ext cx="1828800" cy="914400"/>
              <a:chOff x="6427468" y="4966698"/>
              <a:chExt cx="2355141" cy="8894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Alternate Process 38"/>
                  <p:cNvSpPr/>
                  <p:nvPr/>
                </p:nvSpPr>
                <p:spPr>
                  <a:xfrm>
                    <a:off x="6427468" y="4966698"/>
                    <a:ext cx="2355141" cy="889494"/>
                  </a:xfrm>
                  <a:prstGeom prst="flowChartAlternateProcess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smtClean="0">
                        <a:ea typeface="Times New Roman"/>
                        <a:cs typeface="Times New Roman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𝜕</m:t>
                            </m:r>
                            <m:r>
                              <a:rPr lang="en-US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den>
                        </m:f>
                        <m:d>
                          <m:dPr>
                            <m:ctrlPr>
                              <a:rPr lang="en-US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…</m:t>
                            </m:r>
                          </m:e>
                        </m:d>
                      </m:oMath>
                    </a14:m>
                    <a:endParaRPr lang="en-US" sz="2800" b="1" dirty="0" smtClean="0">
                      <a:solidFill>
                        <a:srgbClr val="FF0000"/>
                      </a:solidFill>
                      <a:latin typeface="Lucida Handwriting"/>
                      <a:cs typeface="Lucida Handwriting"/>
                    </a:endParaRPr>
                  </a:p>
                </p:txBody>
              </p:sp>
            </mc:Choice>
            <mc:Fallback xmlns="">
              <p:sp>
                <p:nvSpPr>
                  <p:cNvPr id="128" name="Alternate Process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27468" y="4966698"/>
                    <a:ext cx="2355141" cy="889494"/>
                  </a:xfrm>
                  <a:prstGeom prst="flowChartAlternateProcess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9" name="Rectangle 128"/>
              <p:cNvSpPr/>
              <p:nvPr/>
            </p:nvSpPr>
            <p:spPr>
              <a:xfrm>
                <a:off x="6618058" y="5082708"/>
                <a:ext cx="184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9753600" y="5366811"/>
              <a:ext cx="4191000" cy="7291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i="1" dirty="0" smtClean="0">
                  <a:latin typeface="Book Antiqua" pitchFamily="18" charset="0"/>
                  <a:cs typeface="Lucida Handwriting"/>
                </a:rPr>
                <a:t>Super-sampled  </a:t>
              </a:r>
            </a:p>
            <a:p>
              <a:r>
                <a:rPr lang="en-US" sz="2800" i="1" dirty="0" smtClean="0">
                  <a:latin typeface="Book Antiqua" pitchFamily="18" charset="0"/>
                  <a:cs typeface="Lucida Handwriting"/>
                </a:rPr>
                <a:t>Edge Spread Function</a:t>
              </a:r>
              <a:endParaRPr lang="en-US" sz="2800" i="1" dirty="0">
                <a:latin typeface="Book Antiqua" pitchFamily="18" charset="0"/>
                <a:cs typeface="Lucida Handwriting"/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V="1">
              <a:off x="9302578" y="34290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12877800" y="5366811"/>
              <a:ext cx="4191000" cy="7291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i="1" dirty="0" smtClean="0">
                  <a:latin typeface="Book Antiqua" pitchFamily="18" charset="0"/>
                  <a:cs typeface="Lucida Handwriting"/>
                </a:rPr>
                <a:t>Derivative	</a:t>
              </a:r>
            </a:p>
            <a:p>
              <a:r>
                <a:rPr lang="en-US" sz="2800" i="1" dirty="0" smtClean="0">
                  <a:latin typeface="Book Antiqua" pitchFamily="18" charset="0"/>
                  <a:cs typeface="Lucida Handwriting"/>
                </a:rPr>
                <a:t>filtering</a:t>
              </a:r>
              <a:endParaRPr lang="en-US" sz="2800" i="1" dirty="0">
                <a:latin typeface="Book Antiqua" pitchFamily="18" charset="0"/>
                <a:cs typeface="Lucida Handwriting"/>
              </a:endParaRPr>
            </a:p>
          </p:txBody>
        </p: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0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00054" y="2161562"/>
              <a:ext cx="3657600" cy="2534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Title 1"/>
            <p:cNvSpPr txBox="1">
              <a:spLocks/>
            </p:cNvSpPr>
            <p:nvPr/>
          </p:nvSpPr>
          <p:spPr>
            <a:xfrm>
              <a:off x="16461954" y="5366811"/>
              <a:ext cx="4191000" cy="7291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i="1" dirty="0" smtClean="0">
                  <a:latin typeface="Book Antiqua" pitchFamily="18" charset="0"/>
                  <a:cs typeface="Lucida Handwriting"/>
                </a:rPr>
                <a:t>Super-sampled  </a:t>
              </a:r>
            </a:p>
            <a:p>
              <a:r>
                <a:rPr lang="en-US" sz="2800" i="1" dirty="0">
                  <a:latin typeface="Book Antiqua" pitchFamily="18" charset="0"/>
                  <a:cs typeface="Lucida Handwriting"/>
                </a:rPr>
                <a:t>L</a:t>
              </a:r>
              <a:r>
                <a:rPr lang="en-US" sz="2800" i="1" dirty="0" smtClean="0">
                  <a:latin typeface="Book Antiqua" pitchFamily="18" charset="0"/>
                  <a:cs typeface="Lucida Handwriting"/>
                </a:rPr>
                <a:t>ine Spread Function</a:t>
              </a:r>
              <a:endParaRPr lang="en-US" sz="2800" i="1" dirty="0">
                <a:latin typeface="Book Antiqua" pitchFamily="18" charset="0"/>
                <a:cs typeface="Lucida Handwriting"/>
              </a:endParaRPr>
            </a:p>
          </p:txBody>
        </p: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1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4887" y="228600"/>
              <a:ext cx="9951113" cy="64008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7" name="Straight Arrow Connector 116"/>
            <p:cNvCxnSpPr/>
            <p:nvPr/>
          </p:nvCxnSpPr>
          <p:spPr>
            <a:xfrm flipV="1">
              <a:off x="5873578" y="34290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V="1">
              <a:off x="2438400" y="34290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V="1">
              <a:off x="13503803" y="34290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16043886" y="34290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21" name="Group 120"/>
            <p:cNvGrpSpPr/>
            <p:nvPr/>
          </p:nvGrpSpPr>
          <p:grpSpPr>
            <a:xfrm>
              <a:off x="20696480" y="2958352"/>
              <a:ext cx="1005840" cy="914400"/>
              <a:chOff x="6427468" y="4966698"/>
              <a:chExt cx="1295328" cy="8894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Alternate Process 38"/>
                  <p:cNvSpPr/>
                  <p:nvPr/>
                </p:nvSpPr>
                <p:spPr>
                  <a:xfrm>
                    <a:off x="6427468" y="4966698"/>
                    <a:ext cx="1295328" cy="889494"/>
                  </a:xfrm>
                  <a:prstGeom prst="flowChartAlternateProcess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  <m:t>ℱ</m:t>
                          </m:r>
                          <m:r>
                            <a:rPr lang="en-US" sz="2800" b="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  <m:t>{…}</m:t>
                          </m:r>
                        </m:oMath>
                      </m:oMathPara>
                    </a14:m>
                    <a:endParaRPr lang="en-US" sz="2800" b="1" dirty="0" smtClean="0">
                      <a:solidFill>
                        <a:srgbClr val="FF0000"/>
                      </a:solidFill>
                      <a:latin typeface="Lucida Handwriting"/>
                      <a:cs typeface="Lucida Handwriting"/>
                    </a:endParaRPr>
                  </a:p>
                </p:txBody>
              </p:sp>
            </mc:Choice>
            <mc:Fallback xmlns="">
              <p:sp>
                <p:nvSpPr>
                  <p:cNvPr id="126" name="Alternate Process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27468" y="4966698"/>
                    <a:ext cx="1295328" cy="889494"/>
                  </a:xfrm>
                  <a:prstGeom prst="flowChartAlternateProcess">
                    <a:avLst/>
                  </a:prstGeom>
                  <a:blipFill rotWithShape="1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7" name="Rectangle 126"/>
              <p:cNvSpPr/>
              <p:nvPr/>
            </p:nvSpPr>
            <p:spPr>
              <a:xfrm>
                <a:off x="6618058" y="5082708"/>
                <a:ext cx="184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  <p:cxnSp>
          <p:nvCxnSpPr>
            <p:cNvPr id="122" name="Straight Arrow Connector 121"/>
            <p:cNvCxnSpPr/>
            <p:nvPr/>
          </p:nvCxnSpPr>
          <p:spPr>
            <a:xfrm flipV="1">
              <a:off x="20157144" y="342298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V="1">
              <a:off x="21793200" y="342298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itle 1"/>
            <p:cNvSpPr txBox="1">
              <a:spLocks/>
            </p:cNvSpPr>
            <p:nvPr/>
          </p:nvSpPr>
          <p:spPr>
            <a:xfrm>
              <a:off x="19103900" y="5366811"/>
              <a:ext cx="4191000" cy="7291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i="1" dirty="0" smtClean="0">
                  <a:latin typeface="Book Antiqua" pitchFamily="18" charset="0"/>
                  <a:cs typeface="Lucida Handwriting"/>
                </a:rPr>
                <a:t>DFT</a:t>
              </a:r>
              <a:endParaRPr lang="en-US" sz="2800" i="1" dirty="0">
                <a:latin typeface="Book Antiqua" pitchFamily="18" charset="0"/>
                <a:cs typeface="Lucida Handwriting"/>
              </a:endParaRPr>
            </a:p>
          </p:txBody>
        </p:sp>
        <p:sp>
          <p:nvSpPr>
            <p:cNvPr id="125" name="Title 1"/>
            <p:cNvSpPr txBox="1">
              <a:spLocks/>
            </p:cNvSpPr>
            <p:nvPr/>
          </p:nvSpPr>
          <p:spPr>
            <a:xfrm>
              <a:off x="26289000" y="3064406"/>
              <a:ext cx="4191000" cy="7291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i="1" dirty="0" smtClean="0">
                  <a:latin typeface="Book Antiqua" pitchFamily="18" charset="0"/>
                  <a:cs typeface="Lucida Handwriting"/>
                </a:rPr>
                <a:t>Spatial Frequency Response</a:t>
              </a:r>
              <a:endParaRPr lang="en-US" sz="2800" i="1" dirty="0">
                <a:latin typeface="Book Antiqua" pitchFamily="18" charset="0"/>
                <a:cs typeface="Lucida Handwriting"/>
              </a:endParaRPr>
            </a:p>
          </p:txBody>
        </p:sp>
      </p:grpSp>
      <p:sp>
        <p:nvSpPr>
          <p:cNvPr id="134" name="Text Box 182"/>
          <p:cNvSpPr txBox="1">
            <a:spLocks noChangeArrowheads="1"/>
          </p:cNvSpPr>
          <p:nvPr/>
        </p:nvSpPr>
        <p:spPr bwMode="auto">
          <a:xfrm>
            <a:off x="0" y="18664098"/>
            <a:ext cx="32918400" cy="914400"/>
          </a:xfrm>
          <a:prstGeom prst="rect">
            <a:avLst/>
          </a:prstGeom>
          <a:solidFill>
            <a:srgbClr val="003B6E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anchor="ctr" anchorCtr="1"/>
          <a:lstStyle>
            <a:lvl1pPr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4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Existing method for identifying the SFR of digital cameras with color filter arrays	</a:t>
            </a:r>
            <a:r>
              <a:rPr lang="en-US" sz="4400" i="1" dirty="0" smtClean="0">
                <a:solidFill>
                  <a:srgbClr val="FFFF00"/>
                </a:solidFill>
                <a:latin typeface="Book Antiqua" pitchFamily="18" charset="0"/>
                <a:cs typeface="Times New Roman" pitchFamily="18" charset="0"/>
              </a:rPr>
              <a:t>IMATEST</a:t>
            </a:r>
            <a:r>
              <a:rPr lang="en-US" sz="4400" i="1" dirty="0">
                <a:solidFill>
                  <a:srgbClr val="FFFF00"/>
                </a:solidFill>
                <a:latin typeface="Book Antiqua" pitchFamily="18" charset="0"/>
                <a:cs typeface="Times New Roman" pitchFamily="18" charset="0"/>
              </a:rPr>
              <a:t>, DXO Analyzer, </a:t>
            </a:r>
            <a:r>
              <a:rPr lang="en-US" sz="4400" i="1" dirty="0" err="1">
                <a:solidFill>
                  <a:srgbClr val="FFFF00"/>
                </a:solidFill>
                <a:latin typeface="Book Antiqua" pitchFamily="18" charset="0"/>
                <a:cs typeface="Times New Roman" pitchFamily="18" charset="0"/>
              </a:rPr>
              <a:t>iQ</a:t>
            </a:r>
            <a:r>
              <a:rPr lang="en-US" sz="4400" i="1" dirty="0">
                <a:solidFill>
                  <a:srgbClr val="FFFF00"/>
                </a:solidFill>
                <a:latin typeface="Book Antiqua" pitchFamily="18" charset="0"/>
                <a:cs typeface="Times New Roman" pitchFamily="18" charset="0"/>
              </a:rPr>
              <a:t>-Analyzer, </a:t>
            </a:r>
            <a:r>
              <a:rPr lang="en-US" sz="4400" i="1" dirty="0" smtClean="0">
                <a:solidFill>
                  <a:srgbClr val="FFFF00"/>
                </a:solidFill>
                <a:latin typeface="Book Antiqua" pitchFamily="18" charset="0"/>
                <a:cs typeface="Times New Roman" pitchFamily="18" charset="0"/>
              </a:rPr>
              <a:t>Quick-MTF</a:t>
            </a:r>
            <a:r>
              <a:rPr lang="en-US" sz="4400" kern="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44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 </a:t>
            </a:r>
          </a:p>
        </p:txBody>
      </p:sp>
      <p:grpSp>
        <p:nvGrpSpPr>
          <p:cNvPr id="154" name="Group 153"/>
          <p:cNvGrpSpPr/>
          <p:nvPr/>
        </p:nvGrpSpPr>
        <p:grpSpPr>
          <a:xfrm>
            <a:off x="0" y="19680180"/>
            <a:ext cx="32832737" cy="6858000"/>
            <a:chOff x="0" y="0"/>
            <a:chExt cx="32832737" cy="6858000"/>
          </a:xfrm>
        </p:grpSpPr>
        <p:grpSp>
          <p:nvGrpSpPr>
            <p:cNvPr id="155" name="Group 154"/>
            <p:cNvGrpSpPr/>
            <p:nvPr/>
          </p:nvGrpSpPr>
          <p:grpSpPr>
            <a:xfrm>
              <a:off x="0" y="152400"/>
              <a:ext cx="12529302" cy="5745480"/>
              <a:chOff x="0" y="152400"/>
              <a:chExt cx="12529302" cy="5745480"/>
            </a:xfrm>
          </p:grpSpPr>
          <p:sp>
            <p:nvSpPr>
              <p:cNvPr id="162" name="Title 1"/>
              <p:cNvSpPr txBox="1">
                <a:spLocks/>
              </p:cNvSpPr>
              <p:nvPr/>
            </p:nvSpPr>
            <p:spPr>
              <a:xfrm>
                <a:off x="0" y="152400"/>
                <a:ext cx="2713099" cy="5767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i="1" dirty="0" smtClean="0">
                    <a:latin typeface="Book Antiqua" pitchFamily="18" charset="0"/>
                    <a:cs typeface="Times New Roman" pitchFamily="18" charset="0"/>
                  </a:rPr>
                  <a:t>Slanted Edge Target</a:t>
                </a:r>
                <a:endParaRPr lang="en-US" sz="2800" i="1" dirty="0">
                  <a:latin typeface="Book Antiqua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3" name="Straight Arrow Connector 162"/>
              <p:cNvCxnSpPr/>
              <p:nvPr/>
            </p:nvCxnSpPr>
            <p:spPr>
              <a:xfrm flipV="1">
                <a:off x="6811391" y="3429000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/>
              <p:nvPr/>
            </p:nvCxnSpPr>
            <p:spPr>
              <a:xfrm flipV="1">
                <a:off x="2438400" y="3429000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65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387"/>
              <a:stretch/>
            </p:blipFill>
            <p:spPr bwMode="auto">
              <a:xfrm>
                <a:off x="2910522" y="2864710"/>
                <a:ext cx="1261944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8899" y="1143000"/>
                <a:ext cx="2341755" cy="4572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scene3d>
                <a:camera prst="isometricOffAxis1Right"/>
                <a:lightRig rig="threePt" dir="t"/>
              </a:scene3d>
            </p:spPr>
          </p:pic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526" y="1143000"/>
                <a:ext cx="2342843" cy="4572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scene3d>
                <a:camera prst="isometricOffAxis1Right"/>
                <a:lightRig rig="threePt" dir="t"/>
              </a:scene3d>
            </p:spPr>
          </p:pic>
          <p:cxnSp>
            <p:nvCxnSpPr>
              <p:cNvPr id="168" name="Straight Arrow Connector 167"/>
              <p:cNvCxnSpPr/>
              <p:nvPr/>
            </p:nvCxnSpPr>
            <p:spPr>
              <a:xfrm flipV="1">
                <a:off x="4191000" y="3429000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/>
              <p:nvPr/>
            </p:nvCxnSpPr>
            <p:spPr>
              <a:xfrm flipV="1">
                <a:off x="10863176" y="3429000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70" name="Group 169"/>
              <p:cNvGrpSpPr/>
              <p:nvPr/>
            </p:nvGrpSpPr>
            <p:grpSpPr>
              <a:xfrm>
                <a:off x="8410862" y="1143000"/>
                <a:ext cx="2529570" cy="4754880"/>
                <a:chOff x="8414502" y="1143000"/>
                <a:chExt cx="2529570" cy="4754880"/>
              </a:xfrm>
            </p:grpSpPr>
            <p:pic>
              <p:nvPicPr>
                <p:cNvPr id="177" name="Picture 176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14502" y="1143000"/>
                  <a:ext cx="2341758" cy="457200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scene3d>
                  <a:camera prst="isometricOffAxis1Right"/>
                  <a:lightRig rig="threePt" dir="t"/>
                </a:scene3d>
              </p:spPr>
            </p:pic>
            <p:pic>
              <p:nvPicPr>
                <p:cNvPr id="178" name="Picture 177"/>
                <p:cNvPicPr>
                  <a:picLocks noChangeAspect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10874" y="1234440"/>
                  <a:ext cx="2341758" cy="457200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scene3d>
                  <a:camera prst="isometricOffAxis1Right"/>
                  <a:lightRig rig="threePt" dir="t"/>
                </a:scene3d>
              </p:spPr>
            </p:pic>
            <p:pic>
              <p:nvPicPr>
                <p:cNvPr id="179" name="Picture 178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02314" y="1325880"/>
                  <a:ext cx="2341758" cy="457200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scene3d>
                  <a:camera prst="isometricOffAxis1Right"/>
                  <a:lightRig rig="threePt" dir="t"/>
                </a:scene3d>
              </p:spPr>
            </p:pic>
          </p:grpSp>
          <p:sp>
            <p:nvSpPr>
              <p:cNvPr id="171" name="Rectangle 170"/>
              <p:cNvSpPr/>
              <p:nvPr/>
            </p:nvSpPr>
            <p:spPr>
              <a:xfrm>
                <a:off x="7539391" y="3182499"/>
                <a:ext cx="143446" cy="379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72" name="Alternate Process 38"/>
              <p:cNvSpPr/>
              <p:nvPr/>
            </p:nvSpPr>
            <p:spPr>
              <a:xfrm rot="16200000">
                <a:off x="5351555" y="3086101"/>
                <a:ext cx="4572000" cy="685800"/>
              </a:xfrm>
              <a:prstGeom prst="flowChartAlternateProcess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i="1" dirty="0" smtClean="0">
                    <a:latin typeface="Book Antiqua" pitchFamily="18" charset="0"/>
                    <a:ea typeface="Times New Roman"/>
                    <a:cs typeface="Times New Roman"/>
                  </a:rPr>
                  <a:t> Demosaicing</a:t>
                </a:r>
                <a:endParaRPr lang="en-US" sz="3600" b="1" i="1" dirty="0" smtClean="0">
                  <a:solidFill>
                    <a:srgbClr val="FF0000"/>
                  </a:solidFill>
                  <a:latin typeface="Book Antiqua" pitchFamily="18" charset="0"/>
                  <a:cs typeface="Lucida Handwriting"/>
                </a:endParaRPr>
              </a:p>
            </p:txBody>
          </p:sp>
          <p:cxnSp>
            <p:nvCxnSpPr>
              <p:cNvPr id="173" name="Straight Arrow Connector 172"/>
              <p:cNvCxnSpPr/>
              <p:nvPr/>
            </p:nvCxnSpPr>
            <p:spPr>
              <a:xfrm flipV="1">
                <a:off x="8054050" y="3429000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4" name="Title 1"/>
              <p:cNvSpPr txBox="1">
                <a:spLocks/>
              </p:cNvSpPr>
              <p:nvPr/>
            </p:nvSpPr>
            <p:spPr>
              <a:xfrm>
                <a:off x="4363227" y="152400"/>
                <a:ext cx="2713099" cy="5767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i="1" dirty="0" smtClean="0">
                    <a:latin typeface="Book Antiqua" pitchFamily="18" charset="0"/>
                    <a:cs typeface="Times New Roman" pitchFamily="18" charset="0"/>
                  </a:rPr>
                  <a:t>Color Filter Array Image</a:t>
                </a:r>
                <a:endParaRPr lang="en-US" sz="2800" i="1" dirty="0">
                  <a:latin typeface="Book Antiqua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" name="Title 1"/>
              <p:cNvSpPr txBox="1">
                <a:spLocks/>
              </p:cNvSpPr>
              <p:nvPr/>
            </p:nvSpPr>
            <p:spPr>
              <a:xfrm>
                <a:off x="8319098" y="152400"/>
                <a:ext cx="2713099" cy="5767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i="1" dirty="0" smtClean="0">
                    <a:latin typeface="Book Antiqua" pitchFamily="18" charset="0"/>
                    <a:cs typeface="Times New Roman" pitchFamily="18" charset="0"/>
                  </a:rPr>
                  <a:t>Interpolated Full-Color Image </a:t>
                </a:r>
                <a:endParaRPr lang="en-US" sz="2800" i="1" dirty="0">
                  <a:latin typeface="Book Antiqua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" name="Alternate Process 38"/>
              <p:cNvSpPr/>
              <p:nvPr/>
            </p:nvSpPr>
            <p:spPr>
              <a:xfrm rot="16200000">
                <a:off x="10129002" y="2857500"/>
                <a:ext cx="3657600" cy="1143000"/>
              </a:xfrm>
              <a:prstGeom prst="flowChartAlternateProcess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i="1" dirty="0" smtClean="0">
                    <a:latin typeface="Book Antiqua" pitchFamily="18" charset="0"/>
                    <a:ea typeface="Times New Roman"/>
                    <a:cs typeface="Times New Roman"/>
                  </a:rPr>
                  <a:t> Slanted Edge </a:t>
                </a:r>
              </a:p>
              <a:p>
                <a:pPr algn="ctr"/>
                <a:r>
                  <a:rPr lang="en-US" sz="3600" i="1" dirty="0" smtClean="0">
                    <a:latin typeface="Book Antiqua" pitchFamily="18" charset="0"/>
                    <a:ea typeface="Times New Roman"/>
                    <a:cs typeface="Times New Roman"/>
                  </a:rPr>
                  <a:t>SFR Estimation</a:t>
                </a:r>
                <a:endParaRPr lang="en-US" sz="3600" b="1" i="1" dirty="0" smtClean="0">
                  <a:solidFill>
                    <a:srgbClr val="FF0000"/>
                  </a:solidFill>
                  <a:latin typeface="Book Antiqua" pitchFamily="18" charset="0"/>
                  <a:cs typeface="Lucida Handwriting"/>
                </a:endParaRPr>
              </a:p>
            </p:txBody>
          </p:sp>
        </p:grpSp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2800" y="0"/>
              <a:ext cx="6619937" cy="6858000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1034" y="0"/>
              <a:ext cx="6619938" cy="6858000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9268" y="0"/>
              <a:ext cx="6619938" cy="685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Rectangle 158"/>
                <p:cNvSpPr/>
                <p:nvPr/>
              </p:nvSpPr>
              <p:spPr>
                <a:xfrm>
                  <a:off x="14772290" y="57239"/>
                  <a:ext cx="4648200" cy="193899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marL="171450" indent="-171450">
                    <a:buFont typeface="Arial"/>
                    <a:buChar char="•"/>
                  </a:pPr>
                  <a:r>
                    <a:rPr lang="en-US" sz="2400" i="1" dirty="0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Canon EOS 600D </a:t>
                  </a:r>
                </a:p>
                <a:p>
                  <a:pPr marL="171450" indent="-171450">
                    <a:buFont typeface="Arial"/>
                    <a:buChar char="•"/>
                  </a:pPr>
                  <a:r>
                    <a:rPr lang="en-US" sz="2400" i="1" dirty="0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18-55 mm, </a:t>
                  </a:r>
                  <a:r>
                    <a:rPr lang="en-US" sz="2400" i="1" dirty="0" smtClean="0">
                      <a:latin typeface="Book Antiqua" pitchFamily="18" charset="0"/>
                      <a:cs typeface="Times New Roman"/>
                    </a:rPr>
                    <a:t>F3.5-5.6 IS </a:t>
                  </a:r>
                  <a:r>
                    <a:rPr lang="en-US" sz="2400" i="1" dirty="0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kit lens</a:t>
                  </a:r>
                  <a:endParaRPr lang="en-US" sz="2400" i="1" dirty="0">
                    <a:solidFill>
                      <a:srgbClr val="000000"/>
                    </a:solidFill>
                    <a:latin typeface="Book Antiqua" pitchFamily="18" charset="0"/>
                    <a:cs typeface="Times New Roman"/>
                  </a:endParaRPr>
                </a:p>
                <a:p>
                  <a:pPr marL="171450" indent="-171450">
                    <a:buFont typeface="Arial"/>
                    <a:buChar char="•"/>
                  </a:pPr>
                  <a:r>
                    <a:rPr lang="en-US" sz="2400" i="1" dirty="0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18mm, F5.6, ISO 100</a:t>
                  </a:r>
                </a:p>
                <a:p>
                  <a:pPr marL="171450" indent="-171450">
                    <a:buFont typeface="Arial"/>
                    <a:buChar char="•"/>
                  </a:pPr>
                  <a:r>
                    <a:rPr lang="en-US" sz="2400" i="1" dirty="0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Sensor </a:t>
                  </a:r>
                  <a:r>
                    <a:rPr lang="en-US" sz="2400" i="1" dirty="0" err="1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Nyquist</a:t>
                  </a:r>
                  <a:r>
                    <a:rPr lang="en-US" sz="2400" i="1" dirty="0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119.9 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𝑙𝑝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/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𝑚𝑚</m:t>
                      </m:r>
                    </m:oMath>
                  </a14:m>
                  <a:endParaRPr lang="en-US" sz="2400" dirty="0" smtClean="0">
                    <a:latin typeface="Book Antiqua" pitchFamily="18" charset="0"/>
                    <a:ea typeface="Times New Roman"/>
                    <a:cs typeface="Times New Roman"/>
                  </a:endParaRPr>
                </a:p>
                <a:p>
                  <a:pPr marL="171450" indent="-171450">
                    <a:buFont typeface="Arial"/>
                    <a:buChar char="•"/>
                  </a:pPr>
                  <a:r>
                    <a:rPr lang="en-US" sz="2400" i="1" dirty="0" smtClean="0">
                      <a:solidFill>
                        <a:srgbClr val="0000FF"/>
                      </a:solidFill>
                      <a:latin typeface="Book Antiqua" pitchFamily="18" charset="0"/>
                      <a:cs typeface="Times New Roman"/>
                    </a:rPr>
                    <a:t>Blue </a:t>
                  </a:r>
                  <a:r>
                    <a:rPr lang="en-US" sz="2400" i="1" dirty="0" err="1" smtClean="0">
                      <a:solidFill>
                        <a:srgbClr val="0000FF"/>
                      </a:solidFill>
                      <a:latin typeface="Book Antiqua" pitchFamily="18" charset="0"/>
                      <a:cs typeface="Times New Roman"/>
                    </a:rPr>
                    <a:t>Nyquist</a:t>
                  </a:r>
                  <a:r>
                    <a:rPr lang="en-US" sz="2400" i="1" dirty="0" smtClean="0">
                      <a:solidFill>
                        <a:srgbClr val="FF0000"/>
                      </a:solidFill>
                      <a:latin typeface="Book Antiqua" pitchFamily="18" charset="0"/>
                      <a:cs typeface="Times New Roman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=59.95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𝑙𝑝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/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𝑚𝑚</m:t>
                      </m:r>
                    </m:oMath>
                  </a14:m>
                  <a:endParaRPr lang="en-US" sz="2400" i="1" dirty="0" smtClean="0">
                    <a:latin typeface="Book Antiqua" pitchFamily="18" charset="0"/>
                    <a:ea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59" name="Rectangle 1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72290" y="57239"/>
                  <a:ext cx="4648200" cy="1938992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 l="-1704" t="-2516" b="-62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Rectangle 159"/>
                <p:cNvSpPr/>
                <p:nvPr/>
              </p:nvSpPr>
              <p:spPr>
                <a:xfrm>
                  <a:off x="21456870" y="65690"/>
                  <a:ext cx="4648200" cy="193899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marL="171450" indent="-171450">
                    <a:buFont typeface="Arial"/>
                    <a:buChar char="•"/>
                  </a:pPr>
                  <a:r>
                    <a:rPr lang="en-US" sz="2400" i="1" dirty="0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Canon EOS 600D </a:t>
                  </a:r>
                </a:p>
                <a:p>
                  <a:pPr marL="171450" indent="-171450">
                    <a:buFont typeface="Arial"/>
                    <a:buChar char="•"/>
                  </a:pPr>
                  <a:r>
                    <a:rPr lang="en-US" sz="2400" i="1" dirty="0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18-55 mm, </a:t>
                  </a:r>
                  <a:r>
                    <a:rPr lang="en-US" sz="2400" i="1" dirty="0" smtClean="0">
                      <a:latin typeface="Book Antiqua" pitchFamily="18" charset="0"/>
                      <a:cs typeface="Times New Roman"/>
                    </a:rPr>
                    <a:t>F3.5-5.6 IS </a:t>
                  </a:r>
                  <a:r>
                    <a:rPr lang="en-US" sz="2400" i="1" dirty="0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kit lens</a:t>
                  </a:r>
                  <a:endParaRPr lang="en-US" sz="2400" i="1" dirty="0">
                    <a:solidFill>
                      <a:srgbClr val="000000"/>
                    </a:solidFill>
                    <a:latin typeface="Book Antiqua" pitchFamily="18" charset="0"/>
                    <a:cs typeface="Times New Roman"/>
                  </a:endParaRPr>
                </a:p>
                <a:p>
                  <a:pPr marL="171450" indent="-171450">
                    <a:buFont typeface="Arial"/>
                    <a:buChar char="•"/>
                  </a:pPr>
                  <a:r>
                    <a:rPr lang="en-US" sz="2400" i="1" dirty="0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18mm, F5.6, ISO 100</a:t>
                  </a:r>
                </a:p>
                <a:p>
                  <a:pPr marL="171450" indent="-171450">
                    <a:buFont typeface="Arial"/>
                    <a:buChar char="•"/>
                  </a:pPr>
                  <a:r>
                    <a:rPr lang="en-US" sz="2400" i="1" dirty="0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Sensor </a:t>
                  </a:r>
                  <a:r>
                    <a:rPr lang="en-US" sz="2400" i="1" dirty="0" err="1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Nyquist</a:t>
                  </a:r>
                  <a:r>
                    <a:rPr lang="en-US" sz="2400" i="1" dirty="0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119.9 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𝑙𝑝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/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𝑚𝑚</m:t>
                      </m:r>
                    </m:oMath>
                  </a14:m>
                  <a:endParaRPr lang="en-US" sz="2400" dirty="0" smtClean="0">
                    <a:latin typeface="Book Antiqua" pitchFamily="18" charset="0"/>
                    <a:ea typeface="Times New Roman"/>
                    <a:cs typeface="Times New Roman"/>
                  </a:endParaRPr>
                </a:p>
                <a:p>
                  <a:pPr marL="171450" indent="-171450">
                    <a:buFont typeface="Arial"/>
                    <a:buChar char="•"/>
                  </a:pPr>
                  <a:r>
                    <a:rPr lang="en-US" sz="2400" i="1" dirty="0" smtClean="0">
                      <a:solidFill>
                        <a:srgbClr val="00FF00"/>
                      </a:solidFill>
                      <a:latin typeface="Book Antiqua" pitchFamily="18" charset="0"/>
                      <a:cs typeface="Times New Roman"/>
                    </a:rPr>
                    <a:t>Green </a:t>
                  </a:r>
                  <a:r>
                    <a:rPr lang="en-US" sz="2400" i="1" dirty="0" err="1" smtClean="0">
                      <a:solidFill>
                        <a:srgbClr val="00FF00"/>
                      </a:solidFill>
                      <a:latin typeface="Book Antiqua" pitchFamily="18" charset="0"/>
                      <a:cs typeface="Times New Roman"/>
                    </a:rPr>
                    <a:t>Nyquist</a:t>
                  </a:r>
                  <a:r>
                    <a:rPr lang="en-US" sz="2400" i="1" dirty="0" smtClean="0">
                      <a:solidFill>
                        <a:srgbClr val="FF0000"/>
                      </a:solidFill>
                      <a:latin typeface="Book Antiqua" pitchFamily="18" charset="0"/>
                      <a:cs typeface="Times New Roman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84</m:t>
                      </m:r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79 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𝑙𝑝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/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𝑚𝑚</m:t>
                      </m:r>
                    </m:oMath>
                  </a14:m>
                  <a:endParaRPr lang="en-US" sz="2400" i="1" dirty="0" smtClean="0">
                    <a:latin typeface="Book Antiqua" pitchFamily="18" charset="0"/>
                    <a:ea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60" name="Rectangle 1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56870" y="65690"/>
                  <a:ext cx="4648200" cy="1938992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 l="-1837" t="-2516" b="-62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/>
                <p:cNvSpPr/>
                <p:nvPr/>
              </p:nvSpPr>
              <p:spPr>
                <a:xfrm>
                  <a:off x="28156929" y="63843"/>
                  <a:ext cx="4648200" cy="193899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marL="171450" indent="-171450">
                    <a:buFont typeface="Arial"/>
                    <a:buChar char="•"/>
                  </a:pPr>
                  <a:r>
                    <a:rPr lang="en-US" sz="2400" i="1" dirty="0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Canon EOS 600D </a:t>
                  </a:r>
                </a:p>
                <a:p>
                  <a:pPr marL="171450" indent="-171450">
                    <a:buFont typeface="Arial"/>
                    <a:buChar char="•"/>
                  </a:pPr>
                  <a:r>
                    <a:rPr lang="en-US" sz="2400" i="1" dirty="0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18-55 mm, </a:t>
                  </a:r>
                  <a:r>
                    <a:rPr lang="en-US" sz="2400" i="1" dirty="0" smtClean="0">
                      <a:latin typeface="Book Antiqua" pitchFamily="18" charset="0"/>
                      <a:cs typeface="Times New Roman"/>
                    </a:rPr>
                    <a:t>F3.5-5.6 IS </a:t>
                  </a:r>
                  <a:r>
                    <a:rPr lang="en-US" sz="2400" i="1" dirty="0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kit lens</a:t>
                  </a:r>
                  <a:endParaRPr lang="en-US" sz="2400" i="1" dirty="0">
                    <a:solidFill>
                      <a:srgbClr val="000000"/>
                    </a:solidFill>
                    <a:latin typeface="Book Antiqua" pitchFamily="18" charset="0"/>
                    <a:cs typeface="Times New Roman"/>
                  </a:endParaRPr>
                </a:p>
                <a:p>
                  <a:pPr marL="171450" indent="-171450">
                    <a:buFont typeface="Arial"/>
                    <a:buChar char="•"/>
                  </a:pPr>
                  <a:r>
                    <a:rPr lang="en-US" sz="2400" i="1" dirty="0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18mm, F5.6, ISO 100</a:t>
                  </a:r>
                </a:p>
                <a:p>
                  <a:pPr marL="171450" indent="-171450">
                    <a:buFont typeface="Arial"/>
                    <a:buChar char="•"/>
                  </a:pPr>
                  <a:r>
                    <a:rPr lang="en-US" sz="2400" i="1" dirty="0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Sensor </a:t>
                  </a:r>
                  <a:r>
                    <a:rPr lang="en-US" sz="2400" i="1" dirty="0" err="1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Nyquist</a:t>
                  </a:r>
                  <a:r>
                    <a:rPr lang="en-US" sz="2400" i="1" dirty="0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119.9 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𝑙𝑝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/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𝑚𝑚</m:t>
                      </m:r>
                    </m:oMath>
                  </a14:m>
                  <a:endParaRPr lang="en-US" sz="2400" dirty="0" smtClean="0">
                    <a:latin typeface="Book Antiqua" pitchFamily="18" charset="0"/>
                    <a:ea typeface="Times New Roman"/>
                    <a:cs typeface="Times New Roman"/>
                  </a:endParaRPr>
                </a:p>
                <a:p>
                  <a:pPr marL="171450" indent="-171450">
                    <a:buFont typeface="Arial"/>
                    <a:buChar char="•"/>
                  </a:pPr>
                  <a:r>
                    <a:rPr lang="en-US" sz="2400" i="1" dirty="0" smtClean="0">
                      <a:solidFill>
                        <a:srgbClr val="FF0000"/>
                      </a:solidFill>
                      <a:latin typeface="Book Antiqua" pitchFamily="18" charset="0"/>
                      <a:cs typeface="Times New Roman"/>
                    </a:rPr>
                    <a:t>Red </a:t>
                  </a:r>
                  <a:r>
                    <a:rPr lang="en-US" sz="2400" i="1" dirty="0" err="1" smtClean="0">
                      <a:solidFill>
                        <a:srgbClr val="FF0000"/>
                      </a:solidFill>
                      <a:latin typeface="Book Antiqua" pitchFamily="18" charset="0"/>
                      <a:cs typeface="Times New Roman"/>
                    </a:rPr>
                    <a:t>Nyquist</a:t>
                  </a:r>
                  <a:r>
                    <a:rPr lang="en-US" sz="2400" i="1" dirty="0" smtClean="0">
                      <a:solidFill>
                        <a:srgbClr val="FF0000"/>
                      </a:solidFill>
                      <a:latin typeface="Book Antiqua" pitchFamily="18" charset="0"/>
                      <a:cs typeface="Times New Roman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=59.95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𝑙𝑝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/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𝑚𝑚</m:t>
                      </m:r>
                    </m:oMath>
                  </a14:m>
                  <a:endParaRPr lang="en-US" sz="2400" i="1" dirty="0" smtClean="0">
                    <a:latin typeface="Book Antiqua" pitchFamily="18" charset="0"/>
                    <a:ea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61" name="Rectangle 1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56929" y="63843"/>
                  <a:ext cx="4648200" cy="1938992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 l="-1837" t="-2508" b="-5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0" name="Group 179"/>
          <p:cNvGrpSpPr/>
          <p:nvPr/>
        </p:nvGrpSpPr>
        <p:grpSpPr>
          <a:xfrm>
            <a:off x="0" y="27712086"/>
            <a:ext cx="32765290" cy="6477000"/>
            <a:chOff x="0" y="152400"/>
            <a:chExt cx="32765290" cy="6477000"/>
          </a:xfrm>
        </p:grpSpPr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72" y="914401"/>
              <a:ext cx="2341754" cy="45719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isometricOffAxis1Right"/>
              <a:lightRig rig="threePt" dir="t"/>
            </a:scene3d>
          </p:spPr>
        </p:pic>
        <p:sp>
          <p:nvSpPr>
            <p:cNvPr id="182" name="Title 1"/>
            <p:cNvSpPr txBox="1">
              <a:spLocks/>
            </p:cNvSpPr>
            <p:nvPr/>
          </p:nvSpPr>
          <p:spPr>
            <a:xfrm>
              <a:off x="0" y="152400"/>
              <a:ext cx="2713099" cy="5767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i="1" dirty="0" smtClean="0">
                  <a:latin typeface="Book Antiqua" pitchFamily="18" charset="0"/>
                  <a:cs typeface="Times New Roman" pitchFamily="18" charset="0"/>
                </a:rPr>
                <a:t>CFA image of Slanted Edge</a:t>
              </a:r>
              <a:endParaRPr lang="en-US" sz="2800" i="1" dirty="0">
                <a:latin typeface="Book Antiqua" pitchFamily="18" charset="0"/>
                <a:cs typeface="Times New Roman" pitchFamily="18" charset="0"/>
              </a:endParaRPr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2902014" y="228600"/>
              <a:ext cx="2971800" cy="6400800"/>
              <a:chOff x="1788711" y="622404"/>
              <a:chExt cx="3200400" cy="6400800"/>
            </a:xfrm>
          </p:grpSpPr>
          <p:sp>
            <p:nvSpPr>
              <p:cNvPr id="208" name="Alternate Process 30"/>
              <p:cNvSpPr/>
              <p:nvPr/>
            </p:nvSpPr>
            <p:spPr>
              <a:xfrm>
                <a:off x="1788711" y="622404"/>
                <a:ext cx="3200400" cy="6400800"/>
              </a:xfrm>
              <a:prstGeom prst="flowChartAlternateProcess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>
                  <a:latin typeface="Lucida Handwriting"/>
                  <a:cs typeface="Lucida Handwriting"/>
                </a:endParaRPr>
              </a:p>
              <a:p>
                <a:pPr algn="ctr"/>
                <a:endParaRPr lang="en-US" sz="2800" dirty="0">
                  <a:latin typeface="Lucida Handwriting"/>
                  <a:cs typeface="Lucida Handwriting"/>
                </a:endParaRPr>
              </a:p>
              <a:p>
                <a:pPr algn="ctr"/>
                <a:endParaRPr lang="en-US" sz="2800" dirty="0" smtClean="0">
                  <a:latin typeface="Lucida Handwriting"/>
                  <a:cs typeface="Lucida Handwriting"/>
                </a:endParaRPr>
              </a:p>
              <a:p>
                <a:pPr algn="ctr"/>
                <a:endParaRPr lang="en-US" sz="2800" dirty="0">
                  <a:latin typeface="Lucida Handwriting"/>
                  <a:cs typeface="Lucida Handwriting"/>
                </a:endParaRPr>
              </a:p>
              <a:p>
                <a:pPr algn="ctr"/>
                <a:endParaRPr lang="en-US" sz="2800" dirty="0" smtClean="0">
                  <a:latin typeface="Lucida Handwriting"/>
                  <a:cs typeface="Lucida Handwriting"/>
                </a:endParaRPr>
              </a:p>
              <a:p>
                <a:pPr algn="ctr"/>
                <a:endParaRPr lang="en-US" sz="2800" dirty="0">
                  <a:latin typeface="Lucida Handwriting"/>
                  <a:cs typeface="Lucida Handwriting"/>
                </a:endParaRPr>
              </a:p>
              <a:p>
                <a:pPr algn="ctr"/>
                <a:endParaRPr lang="en-US" sz="2800" dirty="0" smtClean="0">
                  <a:latin typeface="Lucida Handwriting"/>
                  <a:cs typeface="Lucida Handwriting"/>
                </a:endParaRPr>
              </a:p>
              <a:p>
                <a:pPr algn="ctr"/>
                <a:endParaRPr lang="en-US" sz="2800" dirty="0">
                  <a:latin typeface="Lucida Handwriting"/>
                  <a:cs typeface="Lucida Handwriting"/>
                </a:endParaRPr>
              </a:p>
              <a:p>
                <a:pPr algn="ctr"/>
                <a:endParaRPr lang="en-US" sz="2800" dirty="0" smtClean="0">
                  <a:latin typeface="Lucida Handwriting"/>
                  <a:cs typeface="Lucida Handwriting"/>
                </a:endParaRPr>
              </a:p>
              <a:p>
                <a:pPr algn="ctr"/>
                <a:endParaRPr lang="en-US" sz="2800" dirty="0">
                  <a:latin typeface="Lucida Handwriting"/>
                  <a:cs typeface="Lucida Handwriting"/>
                </a:endParaRPr>
              </a:p>
              <a:p>
                <a:pPr algn="ctr"/>
                <a:endParaRPr lang="en-US" sz="2800" i="1" dirty="0" smtClean="0">
                  <a:solidFill>
                    <a:schemeClr val="tx1"/>
                  </a:solidFill>
                  <a:latin typeface="Book Antiqua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i="1" dirty="0" smtClean="0">
                    <a:solidFill>
                      <a:schemeClr val="tx1"/>
                    </a:solidFill>
                    <a:latin typeface="Book Antiqua" pitchFamily="18" charset="0"/>
                    <a:cs typeface="Times New Roman" pitchFamily="18" charset="0"/>
                  </a:rPr>
                  <a:t>Identify slope &amp; intercept of edge by LS line fitting</a:t>
                </a:r>
              </a:p>
            </p:txBody>
          </p:sp>
          <p:pic>
            <p:nvPicPr>
              <p:cNvPr id="209" name="Picture 208"/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7965" y="817120"/>
                <a:ext cx="2521891" cy="4572000"/>
              </a:xfrm>
              <a:prstGeom prst="rect">
                <a:avLst/>
              </a:prstGeom>
            </p:spPr>
          </p:pic>
        </p:grpSp>
        <p:sp>
          <p:nvSpPr>
            <p:cNvPr id="184" name="Alternate Process 30"/>
            <p:cNvSpPr/>
            <p:nvPr/>
          </p:nvSpPr>
          <p:spPr>
            <a:xfrm>
              <a:off x="6335616" y="228600"/>
              <a:ext cx="8523384" cy="6400800"/>
            </a:xfrm>
            <a:prstGeom prst="flowChartAlternateProcess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2400" dirty="0">
                <a:latin typeface="Lucida Handwriting"/>
                <a:cs typeface="Lucida Handwriting"/>
              </a:endParaRPr>
            </a:p>
            <a:p>
              <a:pPr algn="ctr"/>
              <a:endParaRPr lang="en-US" sz="2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2400" dirty="0">
                <a:latin typeface="Lucida Handwriting"/>
                <a:cs typeface="Lucida Handwriting"/>
              </a:endParaRPr>
            </a:p>
            <a:p>
              <a:pPr algn="ctr"/>
              <a:endParaRPr lang="en-US" sz="2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2400" dirty="0">
                <a:latin typeface="Lucida Handwriting"/>
                <a:cs typeface="Lucida Handwriting"/>
              </a:endParaRPr>
            </a:p>
            <a:p>
              <a:pPr algn="ctr"/>
              <a:endParaRPr lang="en-US" sz="2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2400" dirty="0">
                <a:latin typeface="Lucida Handwriting"/>
                <a:cs typeface="Lucida Handwriting"/>
              </a:endParaRPr>
            </a:p>
            <a:p>
              <a:pPr algn="ctr"/>
              <a:endParaRPr lang="en-US" sz="2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2400" dirty="0">
                <a:latin typeface="Lucida Handwriting"/>
                <a:cs typeface="Lucida Handwriting"/>
              </a:endParaRPr>
            </a:p>
            <a:p>
              <a:pPr algn="ctr"/>
              <a:endParaRPr lang="en-US" sz="2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2400" dirty="0" smtClean="0">
                <a:latin typeface="Lucida Handwriting"/>
                <a:cs typeface="Lucida Handwriting"/>
              </a:endParaRPr>
            </a:p>
            <a:p>
              <a:pPr algn="ctr"/>
              <a:endParaRPr lang="en-US" sz="2400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endParaRPr>
            </a:p>
            <a:p>
              <a:pPr algn="ctr"/>
              <a:r>
                <a:rPr lang="en-US" sz="2800" i="1" dirty="0" smtClean="0">
                  <a:solidFill>
                    <a:schemeClr val="tx1"/>
                  </a:solidFill>
                  <a:latin typeface="Book Antiqua" pitchFamily="18" charset="0"/>
                  <a:cs typeface="Times New Roman" pitchFamily="18" charset="0"/>
                </a:rPr>
                <a:t>Identify super-sampled Edge Spread Function for each color channel</a:t>
              </a:r>
            </a:p>
          </p:txBody>
        </p:sp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0825" y="460914"/>
              <a:ext cx="2341756" cy="4571999"/>
            </a:xfrm>
            <a:prstGeom prst="rect">
              <a:avLst/>
            </a:prstGeom>
          </p:spPr>
        </p:pic>
        <p:grpSp>
          <p:nvGrpSpPr>
            <p:cNvPr id="186" name="Group 185"/>
            <p:cNvGrpSpPr/>
            <p:nvPr/>
          </p:nvGrpSpPr>
          <p:grpSpPr>
            <a:xfrm>
              <a:off x="15438928" y="2967228"/>
              <a:ext cx="1828800" cy="914400"/>
              <a:chOff x="6427468" y="4966698"/>
              <a:chExt cx="2355141" cy="8894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6" name="Alternate Process 38"/>
                  <p:cNvSpPr/>
                  <p:nvPr/>
                </p:nvSpPr>
                <p:spPr>
                  <a:xfrm>
                    <a:off x="6427468" y="4966698"/>
                    <a:ext cx="2355141" cy="889494"/>
                  </a:xfrm>
                  <a:prstGeom prst="flowChartAlternateProcess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smtClean="0">
                        <a:ea typeface="Times New Roman"/>
                        <a:cs typeface="Times New Roman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𝜕</m:t>
                            </m:r>
                            <m:r>
                              <a:rPr lang="en-US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den>
                        </m:f>
                        <m:d>
                          <m:dPr>
                            <m:ctrlPr>
                              <a:rPr lang="en-US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…</m:t>
                            </m:r>
                          </m:e>
                        </m:d>
                      </m:oMath>
                    </a14:m>
                    <a:endParaRPr lang="en-US" sz="2800" b="1" dirty="0" smtClean="0">
                      <a:solidFill>
                        <a:srgbClr val="FF0000"/>
                      </a:solidFill>
                      <a:latin typeface="Lucida Handwriting"/>
                      <a:cs typeface="Lucida Handwriting"/>
                    </a:endParaRPr>
                  </a:p>
                </p:txBody>
              </p:sp>
            </mc:Choice>
            <mc:Fallback xmlns="">
              <p:sp>
                <p:nvSpPr>
                  <p:cNvPr id="206" name="Alternate Process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27468" y="4966698"/>
                    <a:ext cx="2355141" cy="889494"/>
                  </a:xfrm>
                  <a:prstGeom prst="flowChartAlternateProcess">
                    <a:avLst/>
                  </a:prstGeom>
                  <a:blipFill rotWithShape="1">
                    <a:blip r:embed="rId3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7" name="Rectangle 206"/>
              <p:cNvSpPr/>
              <p:nvPr/>
            </p:nvSpPr>
            <p:spPr>
              <a:xfrm>
                <a:off x="6618058" y="5082708"/>
                <a:ext cx="184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87" name="Title 1"/>
            <p:cNvSpPr txBox="1">
              <a:spLocks/>
            </p:cNvSpPr>
            <p:nvPr/>
          </p:nvSpPr>
          <p:spPr>
            <a:xfrm>
              <a:off x="14257828" y="5747811"/>
              <a:ext cx="4191000" cy="7291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i="1" dirty="0" smtClean="0">
                  <a:latin typeface="Book Antiqua" pitchFamily="18" charset="0"/>
                  <a:cs typeface="Lucida Handwriting"/>
                </a:rPr>
                <a:t>Derivative	</a:t>
              </a:r>
            </a:p>
            <a:p>
              <a:r>
                <a:rPr lang="en-US" sz="2800" i="1" dirty="0" smtClean="0">
                  <a:latin typeface="Book Antiqua" pitchFamily="18" charset="0"/>
                  <a:cs typeface="Lucida Handwriting"/>
                </a:rPr>
                <a:t>filtering</a:t>
              </a:r>
              <a:endParaRPr lang="en-US" sz="2800" i="1" dirty="0">
                <a:latin typeface="Book Antiqua" pitchFamily="18" charset="0"/>
                <a:cs typeface="Lucida Handwriting"/>
              </a:endParaRPr>
            </a:p>
          </p:txBody>
        </p:sp>
        <p:cxnSp>
          <p:nvCxnSpPr>
            <p:cNvPr id="188" name="Straight Arrow Connector 187"/>
            <p:cNvCxnSpPr/>
            <p:nvPr/>
          </p:nvCxnSpPr>
          <p:spPr>
            <a:xfrm flipV="1">
              <a:off x="5873578" y="34290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2438400" y="34290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 flipV="1">
              <a:off x="14883831" y="34290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V="1">
              <a:off x="17373600" y="34290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92" name="Group 191"/>
            <p:cNvGrpSpPr/>
            <p:nvPr/>
          </p:nvGrpSpPr>
          <p:grpSpPr>
            <a:xfrm>
              <a:off x="21260202" y="2958352"/>
              <a:ext cx="1005840" cy="914400"/>
              <a:chOff x="6427468" y="4966698"/>
              <a:chExt cx="1295328" cy="8894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4" name="Alternate Process 38"/>
                  <p:cNvSpPr/>
                  <p:nvPr/>
                </p:nvSpPr>
                <p:spPr>
                  <a:xfrm>
                    <a:off x="6427468" y="4966698"/>
                    <a:ext cx="1295328" cy="889494"/>
                  </a:xfrm>
                  <a:prstGeom prst="flowChartAlternateProcess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  <m:t>ℱ</m:t>
                          </m:r>
                          <m:r>
                            <a:rPr lang="en-US" sz="2800" b="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  <m:t>{…}</m:t>
                          </m:r>
                        </m:oMath>
                      </m:oMathPara>
                    </a14:m>
                    <a:endParaRPr lang="en-US" sz="2800" b="1" dirty="0" smtClean="0">
                      <a:solidFill>
                        <a:srgbClr val="FF0000"/>
                      </a:solidFill>
                      <a:latin typeface="Lucida Handwriting"/>
                      <a:cs typeface="Lucida Handwriting"/>
                    </a:endParaRPr>
                  </a:p>
                </p:txBody>
              </p:sp>
            </mc:Choice>
            <mc:Fallback xmlns="">
              <p:sp>
                <p:nvSpPr>
                  <p:cNvPr id="204" name="Alternate Process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27468" y="4966698"/>
                    <a:ext cx="1295328" cy="889494"/>
                  </a:xfrm>
                  <a:prstGeom prst="flowChartAlternateProcess">
                    <a:avLst/>
                  </a:prstGeom>
                  <a:blipFill rotWithShape="1">
                    <a:blip r:embed="rId3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5" name="Rectangle 204"/>
              <p:cNvSpPr/>
              <p:nvPr/>
            </p:nvSpPr>
            <p:spPr>
              <a:xfrm>
                <a:off x="6618058" y="5082708"/>
                <a:ext cx="184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dirty="0"/>
              </a:p>
            </p:txBody>
          </p:sp>
        </p:grpSp>
        <p:cxnSp>
          <p:nvCxnSpPr>
            <p:cNvPr id="193" name="Straight Arrow Connector 192"/>
            <p:cNvCxnSpPr/>
            <p:nvPr/>
          </p:nvCxnSpPr>
          <p:spPr>
            <a:xfrm flipV="1">
              <a:off x="20720866" y="342298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 flipV="1">
              <a:off x="22356922" y="342298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5" name="Title 1"/>
            <p:cNvSpPr txBox="1">
              <a:spLocks/>
            </p:cNvSpPr>
            <p:nvPr/>
          </p:nvSpPr>
          <p:spPr>
            <a:xfrm>
              <a:off x="19667622" y="5747811"/>
              <a:ext cx="4191000" cy="7291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i="1" dirty="0" smtClean="0">
                  <a:latin typeface="Book Antiqua" pitchFamily="18" charset="0"/>
                  <a:cs typeface="Lucida Handwriting"/>
                </a:rPr>
                <a:t>DFT</a:t>
              </a:r>
              <a:endParaRPr lang="en-US" sz="2800" i="1" dirty="0">
                <a:latin typeface="Book Antiqua" pitchFamily="18" charset="0"/>
                <a:cs typeface="Lucida Handwriting"/>
              </a:endParaRPr>
            </a:p>
          </p:txBody>
        </p:sp>
        <p:sp>
          <p:nvSpPr>
            <p:cNvPr id="196" name="Title 1"/>
            <p:cNvSpPr txBox="1">
              <a:spLocks/>
            </p:cNvSpPr>
            <p:nvPr/>
          </p:nvSpPr>
          <p:spPr>
            <a:xfrm>
              <a:off x="26289000" y="3064406"/>
              <a:ext cx="4191000" cy="7291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i="1" dirty="0" smtClean="0">
                  <a:latin typeface="Book Antiqua" pitchFamily="18" charset="0"/>
                  <a:cs typeface="Lucida Handwriting"/>
                </a:rPr>
                <a:t>Spatial Frequency Response</a:t>
              </a:r>
              <a:endParaRPr lang="en-US" sz="2800" i="1" dirty="0">
                <a:latin typeface="Book Antiqua" pitchFamily="18" charset="0"/>
                <a:cs typeface="Lucida Handwriting"/>
              </a:endParaRPr>
            </a:p>
          </p:txBody>
        </p:sp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4280" y="228600"/>
              <a:ext cx="9951010" cy="6400800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0053" y="460914"/>
              <a:ext cx="2341756" cy="4571999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2656" y="460914"/>
              <a:ext cx="2341756" cy="4571999"/>
            </a:xfrm>
            <a:prstGeom prst="rect">
              <a:avLst/>
            </a:prstGeom>
          </p:spPr>
        </p:pic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5600" y="304799"/>
              <a:ext cx="2514600" cy="17427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Title 1"/>
            <p:cNvSpPr txBox="1">
              <a:spLocks/>
            </p:cNvSpPr>
            <p:nvPr/>
          </p:nvSpPr>
          <p:spPr>
            <a:xfrm>
              <a:off x="17297400" y="5747811"/>
              <a:ext cx="4191000" cy="7291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i="1" dirty="0" smtClean="0">
                  <a:latin typeface="Book Antiqua" pitchFamily="18" charset="0"/>
                  <a:cs typeface="Lucida Handwriting"/>
                </a:rPr>
                <a:t>Super-sampled  </a:t>
              </a:r>
            </a:p>
            <a:p>
              <a:r>
                <a:rPr lang="en-US" sz="2800" i="1" dirty="0">
                  <a:latin typeface="Book Antiqua" pitchFamily="18" charset="0"/>
                  <a:cs typeface="Lucida Handwriting"/>
                </a:rPr>
                <a:t>L</a:t>
              </a:r>
              <a:r>
                <a:rPr lang="en-US" sz="2800" i="1" dirty="0" smtClean="0">
                  <a:latin typeface="Book Antiqua" pitchFamily="18" charset="0"/>
                  <a:cs typeface="Lucida Handwriting"/>
                </a:rPr>
                <a:t>ine Spread Function</a:t>
              </a:r>
              <a:endParaRPr lang="en-US" sz="2800" i="1" dirty="0">
                <a:latin typeface="Book Antiqua" pitchFamily="18" charset="0"/>
                <a:cs typeface="Lucida Handwriting"/>
              </a:endParaRPr>
            </a:p>
          </p:txBody>
        </p:sp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5600" y="2107648"/>
              <a:ext cx="2514600" cy="1742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5600" y="3910497"/>
              <a:ext cx="2514600" cy="16941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Text Box 182"/>
          <p:cNvSpPr txBox="1">
            <a:spLocks noChangeArrowheads="1"/>
          </p:cNvSpPr>
          <p:nvPr/>
        </p:nvSpPr>
        <p:spPr bwMode="auto">
          <a:xfrm>
            <a:off x="0" y="10972800"/>
            <a:ext cx="32918400" cy="914400"/>
          </a:xfrm>
          <a:prstGeom prst="rect">
            <a:avLst/>
          </a:prstGeom>
          <a:solidFill>
            <a:srgbClr val="003B6E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anchor="ctr" anchorCtr="1"/>
          <a:lstStyle>
            <a:lvl1pPr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400" kern="0" dirty="0">
                <a:solidFill>
                  <a:schemeClr val="bg1"/>
                </a:solidFill>
                <a:latin typeface="Impact" pitchFamily="34" charset="0"/>
              </a:rPr>
              <a:t>SFR Estimation using the Slanted Edge Method </a:t>
            </a:r>
            <a:r>
              <a:rPr lang="en-US" sz="4400" i="1" kern="0" dirty="0">
                <a:solidFill>
                  <a:schemeClr val="bg1"/>
                </a:solidFill>
                <a:latin typeface="Book Antiqua" pitchFamily="18" charset="0"/>
              </a:rPr>
              <a:t>( ISO12233 standard </a:t>
            </a:r>
            <a:r>
              <a:rPr lang="en-US" sz="4400" i="1" kern="0" dirty="0" smtClean="0">
                <a:solidFill>
                  <a:schemeClr val="bg1"/>
                </a:solidFill>
                <a:latin typeface="Book Antiqua" pitchFamily="18" charset="0"/>
              </a:rPr>
              <a:t>)</a:t>
            </a:r>
            <a:r>
              <a:rPr lang="en-US" sz="4400" kern="0" dirty="0" smtClean="0">
                <a:solidFill>
                  <a:schemeClr val="bg1"/>
                </a:solidFill>
                <a:latin typeface="Impact" pitchFamily="34" charset="0"/>
              </a:rPr>
              <a:t>	</a:t>
            </a:r>
            <a:r>
              <a:rPr lang="en-US" sz="4400" i="1" dirty="0" err="1" smtClean="0">
                <a:solidFill>
                  <a:srgbClr val="FFFF00"/>
                </a:solidFill>
                <a:latin typeface="Book Antiqua" pitchFamily="18" charset="0"/>
                <a:cs typeface="Times New Roman" pitchFamily="18" charset="0"/>
              </a:rPr>
              <a:t>SFRmat</a:t>
            </a:r>
            <a:r>
              <a:rPr lang="en-US" sz="4400" i="1" dirty="0">
                <a:solidFill>
                  <a:srgbClr val="FFFF00"/>
                </a:solidFill>
                <a:latin typeface="Book Antiqua" pitchFamily="18" charset="0"/>
                <a:cs typeface="Times New Roman" pitchFamily="18" charset="0"/>
              </a:rPr>
              <a:t>, </a:t>
            </a:r>
            <a:r>
              <a:rPr lang="en-US" sz="4400" i="1" dirty="0">
                <a:solidFill>
                  <a:srgbClr val="FFFF00"/>
                </a:solidFill>
                <a:latin typeface="Book Antiqua" pitchFamily="18" charset="0"/>
                <a:cs typeface="Times New Roman" pitchFamily="18" charset="0"/>
              </a:rPr>
              <a:t>MITRE-SFR (open-source)</a:t>
            </a:r>
            <a:endParaRPr lang="en-US" sz="4400" dirty="0">
              <a:latin typeface="Book Antiqua" pitchFamily="18" charset="0"/>
            </a:endParaRPr>
          </a:p>
        </p:txBody>
      </p:sp>
      <p:sp>
        <p:nvSpPr>
          <p:cNvPr id="136" name="Text Box 182"/>
          <p:cNvSpPr txBox="1">
            <a:spLocks noChangeArrowheads="1"/>
          </p:cNvSpPr>
          <p:nvPr/>
        </p:nvSpPr>
        <p:spPr bwMode="auto">
          <a:xfrm>
            <a:off x="0" y="26694714"/>
            <a:ext cx="32918400" cy="914400"/>
          </a:xfrm>
          <a:prstGeom prst="rect">
            <a:avLst/>
          </a:prstGeom>
          <a:solidFill>
            <a:srgbClr val="003B6E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anchor="ctr" anchorCtr="1"/>
          <a:lstStyle>
            <a:lvl1pPr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400" kern="0" dirty="0" smtClean="0">
                <a:solidFill>
                  <a:schemeClr val="bg1"/>
                </a:solidFill>
                <a:latin typeface="Impact" pitchFamily="34" charset="0"/>
              </a:rPr>
              <a:t>Proposed</a:t>
            </a:r>
            <a:r>
              <a:rPr lang="en-US" sz="44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 method for identifying the SFR of digital cameras with color filter arrays 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400" i="1" dirty="0" smtClean="0">
                <a:solidFill>
                  <a:srgbClr val="FFFF00"/>
                </a:solidFill>
                <a:latin typeface="Book Antiqua" pitchFamily="18" charset="0"/>
                <a:cs typeface="Times New Roman" pitchFamily="18" charset="0"/>
              </a:rPr>
              <a:t>download </a:t>
            </a:r>
            <a:r>
              <a:rPr lang="en-US" sz="4400" i="1" dirty="0">
                <a:solidFill>
                  <a:srgbClr val="FFFF00"/>
                </a:solidFill>
                <a:latin typeface="Book Antiqua" pitchFamily="18" charset="0"/>
                <a:cs typeface="Times New Roman" pitchFamily="18" charset="0"/>
              </a:rPr>
              <a:t>at http://lyle.smu.edu/~prangara/CFASFR</a:t>
            </a:r>
            <a:r>
              <a:rPr lang="en-US" sz="4400" i="1" dirty="0" smtClean="0">
                <a:solidFill>
                  <a:srgbClr val="FFFF00"/>
                </a:solidFill>
                <a:latin typeface="Book Antiqua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137" name="Text Box 182"/>
          <p:cNvSpPr txBox="1">
            <a:spLocks noChangeArrowheads="1"/>
          </p:cNvSpPr>
          <p:nvPr/>
        </p:nvSpPr>
        <p:spPr bwMode="auto">
          <a:xfrm>
            <a:off x="0" y="34423350"/>
            <a:ext cx="32918400" cy="914400"/>
          </a:xfrm>
          <a:prstGeom prst="rect">
            <a:avLst/>
          </a:prstGeom>
          <a:solidFill>
            <a:srgbClr val="003B6E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anchor="ctr" anchorCtr="1"/>
          <a:lstStyle>
            <a:lvl1pPr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389438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 smtClean="0">
                <a:solidFill>
                  <a:schemeClr val="bg1"/>
                </a:solidFill>
                <a:latin typeface="Impact" pitchFamily="34" charset="0"/>
              </a:rPr>
              <a:t>Experimental Validation	    </a:t>
            </a:r>
            <a:r>
              <a:rPr lang="en-US" sz="4400" i="1" kern="0" dirty="0" smtClean="0">
                <a:solidFill>
                  <a:srgbClr val="FFFF00"/>
                </a:solidFill>
                <a:latin typeface="Book Antiqua" pitchFamily="18" charset="0"/>
                <a:cs typeface="Gautami" pitchFamily="34" charset="0"/>
              </a:rPr>
              <a:t>Full-color SFR estimation</a:t>
            </a:r>
            <a:r>
              <a:rPr lang="en-US" sz="4400" i="1" kern="0" dirty="0" smtClean="0">
                <a:solidFill>
                  <a:schemeClr val="bg1"/>
                </a:solidFill>
                <a:latin typeface="Book Antiqua" pitchFamily="18" charset="0"/>
                <a:cs typeface="Gautami" pitchFamily="34" charset="0"/>
              </a:rPr>
              <a:t> (SFRmat-v3)    vs.   </a:t>
            </a:r>
            <a:r>
              <a:rPr lang="en-US" sz="4400" i="1" kern="0" dirty="0" smtClean="0">
                <a:solidFill>
                  <a:srgbClr val="FFFF00"/>
                </a:solidFill>
                <a:latin typeface="Book Antiqua" pitchFamily="18" charset="0"/>
                <a:cs typeface="Gautami" pitchFamily="34" charset="0"/>
              </a:rPr>
              <a:t>Color Filter Array SFR estimation</a:t>
            </a:r>
            <a:r>
              <a:rPr lang="en-US" sz="4400" i="1" kern="0" dirty="0" smtClean="0">
                <a:solidFill>
                  <a:schemeClr val="bg1"/>
                </a:solidFill>
                <a:latin typeface="Book Antiqua" pitchFamily="18" charset="0"/>
                <a:cs typeface="Gautami" pitchFamily="34" charset="0"/>
              </a:rPr>
              <a:t> (Proposed Method)</a:t>
            </a:r>
            <a:r>
              <a:rPr lang="en-US" sz="44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  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0" y="35450490"/>
            <a:ext cx="32626279" cy="6751820"/>
            <a:chOff x="0" y="61210"/>
            <a:chExt cx="32626279" cy="6751820"/>
          </a:xfrm>
        </p:grpSpPr>
        <p:pic>
          <p:nvPicPr>
            <p:cNvPr id="139" name="Picture 2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85" y="61210"/>
              <a:ext cx="4069080" cy="4283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itle 1"/>
                <p:cNvSpPr txBox="1">
                  <a:spLocks/>
                </p:cNvSpPr>
                <p:nvPr/>
              </p:nvSpPr>
              <p:spPr>
                <a:xfrm>
                  <a:off x="0" y="4298430"/>
                  <a:ext cx="5074920" cy="2514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285750" indent="-285750" algn="just">
                    <a:buFont typeface="Arial"/>
                    <a:buChar char="•"/>
                  </a:pPr>
                  <a:r>
                    <a:rPr lang="en-US" sz="2600" i="1" dirty="0" smtClean="0">
                      <a:latin typeface="Book Antiqua" pitchFamily="18" charset="0"/>
                      <a:cs typeface="Times New Roman"/>
                    </a:rPr>
                    <a:t>Sinar </a:t>
                  </a:r>
                  <a:r>
                    <a:rPr lang="en-US" sz="2600" i="1" dirty="0">
                      <a:latin typeface="Book Antiqua" pitchFamily="18" charset="0"/>
                      <a:cs typeface="Times New Roman"/>
                    </a:rPr>
                    <a:t>P3 with 86H back: 48.8-MP</a:t>
                  </a:r>
                </a:p>
                <a:p>
                  <a:pPr marL="285750" indent="-285750" algn="just">
                    <a:buFont typeface="Arial"/>
                    <a:buChar char="•"/>
                  </a:pPr>
                  <a:r>
                    <a:rPr lang="en-US" sz="2600" i="1" dirty="0" smtClean="0">
                      <a:latin typeface="Book Antiqua" pitchFamily="18" charset="0"/>
                      <a:cs typeface="Times New Roman"/>
                    </a:rPr>
                    <a:t>180mm,F/5.6 HR </a:t>
                  </a:r>
                  <a:r>
                    <a:rPr lang="en-US" sz="2600" i="1" dirty="0" err="1" smtClean="0">
                      <a:latin typeface="Book Antiqua" pitchFamily="18" charset="0"/>
                      <a:cs typeface="Times New Roman"/>
                    </a:rPr>
                    <a:t>Rodenstock</a:t>
                  </a:r>
                  <a:r>
                    <a:rPr lang="en-US" sz="2600" i="1" dirty="0" smtClean="0">
                      <a:latin typeface="Book Antiqua" pitchFamily="18" charset="0"/>
                      <a:cs typeface="Times New Roman"/>
                    </a:rPr>
                    <a:t> lens</a:t>
                  </a:r>
                </a:p>
                <a:p>
                  <a:pPr marL="285750" indent="-285750" algn="just">
                    <a:buFont typeface="Arial"/>
                    <a:buChar char="•"/>
                  </a:pPr>
                  <a:r>
                    <a:rPr lang="en-US" sz="2600" i="1" dirty="0" smtClean="0">
                      <a:latin typeface="Book Antiqua" pitchFamily="18" charset="0"/>
                      <a:cs typeface="Times New Roman"/>
                    </a:rPr>
                    <a:t>Pixel pitch</a:t>
                  </a:r>
                  <a:r>
                    <a:rPr lang="en-US" sz="2800" i="1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0">
                          <a:latin typeface="Cambria Math"/>
                          <a:ea typeface="Times New Roman"/>
                          <a:cs typeface="Times New Roman"/>
                        </a:rPr>
                        <m:t>=6.0</m:t>
                      </m:r>
                      <m:r>
                        <a:rPr lang="en-US" sz="2800" b="0" i="0" smtClean="0"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latin typeface="Cambria Math"/>
                          <a:ea typeface="Times New Roman"/>
                          <a:cs typeface="Times New Roman"/>
                        </a:rPr>
                        <m:t>μm</m:t>
                      </m:r>
                    </m:oMath>
                  </a14:m>
                  <a:endParaRPr lang="en-US" sz="2600" dirty="0">
                    <a:latin typeface="Book Antiqua" pitchFamily="18" charset="0"/>
                    <a:cs typeface="Times New Roman"/>
                  </a:endParaRPr>
                </a:p>
                <a:p>
                  <a:pPr marL="285750" indent="-285750" algn="just">
                    <a:buFont typeface="Arial"/>
                    <a:buChar char="•"/>
                  </a:pPr>
                  <a:r>
                    <a:rPr lang="en-US" sz="2600" i="1" dirty="0">
                      <a:latin typeface="Book Antiqua" pitchFamily="18" charset="0"/>
                      <a:cs typeface="Times New Roman"/>
                    </a:rPr>
                    <a:t>Aperture Setting = F/11, ISO 50</a:t>
                  </a:r>
                </a:p>
                <a:p>
                  <a:pPr marL="285750" indent="-285750" algn="just">
                    <a:buFont typeface="Arial"/>
                    <a:buChar char="•"/>
                  </a:pPr>
                  <a:r>
                    <a:rPr lang="en-US" sz="2600" b="1" i="1" dirty="0">
                      <a:solidFill>
                        <a:srgbClr val="0000FF"/>
                      </a:solidFill>
                      <a:latin typeface="Book Antiqua" pitchFamily="18" charset="0"/>
                      <a:cs typeface="Times New Roman"/>
                    </a:rPr>
                    <a:t>captures RGB </a:t>
                  </a:r>
                  <a:r>
                    <a:rPr lang="en-US" sz="2600" b="1" i="1" dirty="0" smtClean="0">
                      <a:solidFill>
                        <a:srgbClr val="0000FF"/>
                      </a:solidFill>
                      <a:latin typeface="Book Antiqua" pitchFamily="18" charset="0"/>
                      <a:cs typeface="Times New Roman"/>
                    </a:rPr>
                    <a:t>information at </a:t>
                  </a:r>
                  <a:r>
                    <a:rPr lang="en-US" sz="2600" b="1" i="1" dirty="0">
                      <a:solidFill>
                        <a:srgbClr val="0000FF"/>
                      </a:solidFill>
                      <a:latin typeface="Book Antiqua" pitchFamily="18" charset="0"/>
                      <a:cs typeface="Times New Roman"/>
                    </a:rPr>
                    <a:t>every pixel in 4-shot </a:t>
                  </a:r>
                  <a:r>
                    <a:rPr lang="en-US" sz="2600" b="1" i="1" dirty="0" smtClean="0">
                      <a:solidFill>
                        <a:srgbClr val="0000FF"/>
                      </a:solidFill>
                      <a:latin typeface="Book Antiqua" pitchFamily="18" charset="0"/>
                      <a:cs typeface="Times New Roman"/>
                    </a:rPr>
                    <a:t>mode</a:t>
                  </a:r>
                  <a:endParaRPr lang="en-US" sz="2600" b="1" i="1" dirty="0">
                    <a:solidFill>
                      <a:srgbClr val="0000FF"/>
                    </a:solidFill>
                    <a:latin typeface="Book Antiqua" pitchFamily="18" charset="0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40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298430"/>
                  <a:ext cx="5074920" cy="2514600"/>
                </a:xfrm>
                <a:prstGeom prst="rect">
                  <a:avLst/>
                </a:prstGeom>
                <a:blipFill rotWithShape="1">
                  <a:blip r:embed="rId46"/>
                  <a:stretch>
                    <a:fillRect l="-1801" t="-1695" r="-2041" b="-5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1" name="Picture 140"/>
            <p:cNvPicPr>
              <a:picLocks noChangeAspect="1"/>
            </p:cNvPicPr>
            <p:nvPr/>
          </p:nvPicPr>
          <p:blipFill rotWithShape="1"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1"/>
            <a:stretch/>
          </p:blipFill>
          <p:spPr>
            <a:xfrm>
              <a:off x="5312402" y="256890"/>
              <a:ext cx="7086098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42" name="Group 141"/>
            <p:cNvGrpSpPr>
              <a:grpSpLocks noChangeAspect="1"/>
            </p:cNvGrpSpPr>
            <p:nvPr/>
          </p:nvGrpSpPr>
          <p:grpSpPr>
            <a:xfrm>
              <a:off x="6705602" y="179297"/>
              <a:ext cx="1255264" cy="1593118"/>
              <a:chOff x="7108629" y="3051645"/>
              <a:chExt cx="976922" cy="1239863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 flipH="1">
                <a:off x="7624728" y="3054771"/>
                <a:ext cx="0" cy="1234440"/>
              </a:xfrm>
              <a:prstGeom prst="line">
                <a:avLst/>
              </a:prstGeom>
              <a:ln w="9525" cap="rnd">
                <a:solidFill>
                  <a:srgbClr val="0000FF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5400000" flipH="1">
                <a:off x="7856951" y="4062908"/>
                <a:ext cx="0" cy="457200"/>
              </a:xfrm>
              <a:prstGeom prst="line">
                <a:avLst/>
              </a:prstGeom>
              <a:ln w="19050" cap="rnd">
                <a:solidFill>
                  <a:srgbClr val="00FF00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>
                <a:cxnSpLocks noChangeAspect="1"/>
              </p:cNvCxnSpPr>
              <p:nvPr/>
            </p:nvCxnSpPr>
            <p:spPr>
              <a:xfrm flipV="1">
                <a:off x="7631565" y="3051645"/>
                <a:ext cx="132329" cy="1234440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tailEnd type="triangle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0" name="Rectangle 209"/>
                  <p:cNvSpPr/>
                  <p:nvPr/>
                </p:nvSpPr>
                <p:spPr>
                  <a:xfrm>
                    <a:off x="7108629" y="3432649"/>
                    <a:ext cx="455955" cy="41478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°</m:t>
                              </m:r>
                            </m:sup>
                          </m:sSup>
                        </m:oMath>
                      </m:oMathPara>
                    </a14:m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Book Antiqu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0" name="Rectangle 20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8629" y="3432649"/>
                    <a:ext cx="455955" cy="414787"/>
                  </a:xfrm>
                  <a:prstGeom prst="rect">
                    <a:avLst/>
                  </a:prstGeom>
                  <a:blipFill rotWithShape="1">
                    <a:blip r:embed="rId4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1" name="Arc 210"/>
              <p:cNvSpPr/>
              <p:nvPr/>
            </p:nvSpPr>
            <p:spPr>
              <a:xfrm rot="20412792">
                <a:off x="7609360" y="3786194"/>
                <a:ext cx="79967" cy="66037"/>
              </a:xfrm>
              <a:prstGeom prst="arc">
                <a:avLst>
                  <a:gd name="adj1" fmla="val 14796077"/>
                  <a:gd name="adj2" fmla="val 0"/>
                </a:avLst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>
              <a:xfrm rot="3051200">
                <a:off x="7438301" y="3484158"/>
                <a:ext cx="248761" cy="100821"/>
              </a:xfrm>
              <a:custGeom>
                <a:avLst/>
                <a:gdLst>
                  <a:gd name="connsiteX0" fmla="*/ 0 w 166688"/>
                  <a:gd name="connsiteY0" fmla="*/ 87326 h 87326"/>
                  <a:gd name="connsiteX1" fmla="*/ 14288 w 166688"/>
                  <a:gd name="connsiteY1" fmla="*/ 34938 h 87326"/>
                  <a:gd name="connsiteX2" fmla="*/ 66675 w 166688"/>
                  <a:gd name="connsiteY2" fmla="*/ 1601 h 87326"/>
                  <a:gd name="connsiteX3" fmla="*/ 142875 w 166688"/>
                  <a:gd name="connsiteY3" fmla="*/ 6363 h 87326"/>
                  <a:gd name="connsiteX4" fmla="*/ 166688 w 166688"/>
                  <a:gd name="connsiteY4" fmla="*/ 15888 h 8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688" h="87326">
                    <a:moveTo>
                      <a:pt x="0" y="87326"/>
                    </a:moveTo>
                    <a:cubicBezTo>
                      <a:pt x="1588" y="68275"/>
                      <a:pt x="3176" y="49225"/>
                      <a:pt x="14288" y="34938"/>
                    </a:cubicBezTo>
                    <a:cubicBezTo>
                      <a:pt x="25401" y="20650"/>
                      <a:pt x="45244" y="6363"/>
                      <a:pt x="66675" y="1601"/>
                    </a:cubicBezTo>
                    <a:cubicBezTo>
                      <a:pt x="88106" y="-3161"/>
                      <a:pt x="126206" y="3982"/>
                      <a:pt x="142875" y="6363"/>
                    </a:cubicBezTo>
                    <a:cubicBezTo>
                      <a:pt x="159544" y="8744"/>
                      <a:pt x="163116" y="12316"/>
                      <a:pt x="166688" y="15888"/>
                    </a:cubicBezTo>
                  </a:path>
                </a:pathLst>
              </a:custGeom>
              <a:ln w="6350">
                <a:solidFill>
                  <a:schemeClr val="tx1">
                    <a:lumMod val="85000"/>
                    <a:lumOff val="15000"/>
                  </a:schemeClr>
                </a:solidFill>
                <a:bevel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3" name="Title 1"/>
            <p:cNvSpPr txBox="1">
              <a:spLocks/>
            </p:cNvSpPr>
            <p:nvPr/>
          </p:nvSpPr>
          <p:spPr>
            <a:xfrm>
              <a:off x="9296400" y="1240803"/>
              <a:ext cx="2269445" cy="834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600" dirty="0" smtClean="0">
                  <a:solidFill>
                    <a:srgbClr val="0000FF"/>
                  </a:solidFill>
                  <a:latin typeface="Book Antiqua" pitchFamily="18" charset="0"/>
                  <a:cs typeface="Lucida Handwriting"/>
                </a:rPr>
                <a:t>4700K </a:t>
              </a:r>
            </a:p>
            <a:p>
              <a:r>
                <a:rPr lang="en-US" sz="2600" dirty="0" err="1" smtClean="0">
                  <a:solidFill>
                    <a:srgbClr val="0000FF"/>
                  </a:solidFill>
                  <a:latin typeface="Book Antiqua" pitchFamily="18" charset="0"/>
                  <a:cs typeface="Lucida Handwriting"/>
                </a:rPr>
                <a:t>Solux</a:t>
              </a:r>
              <a:r>
                <a:rPr lang="en-US" sz="2600" dirty="0" smtClean="0">
                  <a:solidFill>
                    <a:srgbClr val="0000FF"/>
                  </a:solidFill>
                  <a:latin typeface="Book Antiqua" pitchFamily="18" charset="0"/>
                  <a:cs typeface="Lucida Handwriting"/>
                </a:rPr>
                <a:t> Lamps</a:t>
              </a:r>
              <a:endParaRPr lang="en-US" sz="2600" dirty="0">
                <a:solidFill>
                  <a:srgbClr val="0000FF"/>
                </a:solidFill>
                <a:latin typeface="Book Antiqua" pitchFamily="18" charset="0"/>
                <a:cs typeface="Lucida Handwriting"/>
              </a:endParaRPr>
            </a:p>
          </p:txBody>
        </p:sp>
        <p:cxnSp>
          <p:nvCxnSpPr>
            <p:cNvPr id="144" name="Straight Arrow Connector 143"/>
            <p:cNvCxnSpPr/>
            <p:nvPr/>
          </p:nvCxnSpPr>
          <p:spPr>
            <a:xfrm flipV="1">
              <a:off x="11038091" y="1344475"/>
              <a:ext cx="620509" cy="28401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9200" y="302538"/>
              <a:ext cx="9909901" cy="6309360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6378" y="302538"/>
              <a:ext cx="9909901" cy="6309360"/>
            </a:xfrm>
            <a:prstGeom prst="rect">
              <a:avLst/>
            </a:prstGeom>
          </p:spPr>
        </p:pic>
        <p:sp>
          <p:nvSpPr>
            <p:cNvPr id="147" name="Rectangle 146"/>
            <p:cNvSpPr/>
            <p:nvPr/>
          </p:nvSpPr>
          <p:spPr>
            <a:xfrm>
              <a:off x="5181600" y="3350538"/>
              <a:ext cx="7347703" cy="329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600" b="1" i="1" u="sng" dirty="0" smtClean="0">
                  <a:solidFill>
                    <a:srgbClr val="000000"/>
                  </a:solidFill>
                  <a:latin typeface="Book Antiqua" pitchFamily="18" charset="0"/>
                  <a:cs typeface="Times New Roman"/>
                </a:rPr>
                <a:t>Full-color SFR estimation (SFRmat-v3 )</a:t>
              </a:r>
              <a:r>
                <a:rPr lang="en-US" sz="2600" i="1" dirty="0" smtClean="0">
                  <a:solidFill>
                    <a:srgbClr val="000000"/>
                  </a:solidFill>
                  <a:latin typeface="Book Antiqua" pitchFamily="18" charset="0"/>
                  <a:cs typeface="Times New Roman"/>
                </a:rPr>
                <a:t> </a:t>
              </a:r>
            </a:p>
            <a:p>
              <a:pPr algn="just"/>
              <a:r>
                <a:rPr lang="en-US" sz="2600" i="1" dirty="0" smtClean="0">
                  <a:solidFill>
                    <a:srgbClr val="000000"/>
                  </a:solidFill>
                  <a:latin typeface="Book Antiqua" pitchFamily="18" charset="0"/>
                  <a:cs typeface="Times New Roman"/>
                </a:rPr>
                <a:t>Input: 3-channel </a:t>
              </a:r>
              <a:r>
                <a:rPr lang="en-US" sz="2600" b="1" i="1" dirty="0">
                  <a:solidFill>
                    <a:srgbClr val="FF0000"/>
                  </a:solidFill>
                  <a:latin typeface="Book Antiqua" pitchFamily="18" charset="0"/>
                  <a:cs typeface="Times New Roman"/>
                </a:rPr>
                <a:t>R</a:t>
              </a:r>
              <a:r>
                <a:rPr lang="en-US" sz="2600" b="1" i="1" dirty="0">
                  <a:solidFill>
                    <a:srgbClr val="00FF00"/>
                  </a:solidFill>
                  <a:latin typeface="Book Antiqua" pitchFamily="18" charset="0"/>
                  <a:cs typeface="Times New Roman"/>
                </a:rPr>
                <a:t>G</a:t>
              </a:r>
              <a:r>
                <a:rPr lang="en-US" sz="2600" b="1" i="1" dirty="0">
                  <a:solidFill>
                    <a:srgbClr val="0000FF"/>
                  </a:solidFill>
                  <a:latin typeface="Book Antiqua" pitchFamily="18" charset="0"/>
                  <a:cs typeface="Times New Roman"/>
                </a:rPr>
                <a:t>B</a:t>
              </a:r>
              <a:r>
                <a:rPr lang="en-US" sz="2600" i="1" dirty="0" smtClean="0">
                  <a:solidFill>
                    <a:srgbClr val="000000"/>
                  </a:solidFill>
                  <a:latin typeface="Book Antiqua" pitchFamily="18" charset="0"/>
                  <a:cs typeface="Times New Roman"/>
                </a:rPr>
                <a:t> image captured by the camera</a:t>
              </a:r>
              <a:endParaRPr lang="en-US" sz="2600" dirty="0" smtClean="0">
                <a:solidFill>
                  <a:srgbClr val="000000"/>
                </a:solidFill>
                <a:latin typeface="Book Antiqua" pitchFamily="18" charset="0"/>
                <a:cs typeface="Times New Roman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600" b="1" i="1" u="sng" dirty="0" smtClean="0">
                  <a:solidFill>
                    <a:srgbClr val="000000"/>
                  </a:solidFill>
                  <a:latin typeface="Book Antiqua" pitchFamily="18" charset="0"/>
                  <a:cs typeface="Times New Roman"/>
                </a:rPr>
                <a:t>CFA SFR estimation (Proposed method)</a:t>
              </a:r>
              <a:endParaRPr lang="en-US" sz="2600" b="1" i="1" u="sng" dirty="0">
                <a:solidFill>
                  <a:srgbClr val="000000"/>
                </a:solidFill>
                <a:latin typeface="Book Antiqua" pitchFamily="18" charset="0"/>
                <a:cs typeface="Times New Roman"/>
              </a:endParaRPr>
            </a:p>
            <a:p>
              <a:pPr algn="just"/>
              <a:r>
                <a:rPr lang="en-US" sz="2600" i="1" dirty="0" smtClean="0">
                  <a:solidFill>
                    <a:srgbClr val="000000"/>
                  </a:solidFill>
                  <a:latin typeface="Book Antiqua" pitchFamily="18" charset="0"/>
                  <a:cs typeface="Times New Roman"/>
                </a:rPr>
                <a:t>Input: synthetically </a:t>
              </a:r>
              <a:r>
                <a:rPr lang="en-US" sz="2600" i="1" dirty="0">
                  <a:solidFill>
                    <a:srgbClr val="000000"/>
                  </a:solidFill>
                  <a:latin typeface="Book Antiqua" pitchFamily="18" charset="0"/>
                  <a:cs typeface="Times New Roman"/>
                </a:rPr>
                <a:t>generated CFA image obtained by subsampling 3-channel </a:t>
              </a:r>
              <a:r>
                <a:rPr lang="en-US" sz="2600" i="1" dirty="0" smtClean="0">
                  <a:solidFill>
                    <a:srgbClr val="000000"/>
                  </a:solidFill>
                  <a:latin typeface="Book Antiqua" pitchFamily="18" charset="0"/>
                  <a:cs typeface="Times New Roman"/>
                </a:rPr>
                <a:t> </a:t>
              </a:r>
              <a:r>
                <a:rPr lang="en-US" sz="2600" b="1" i="1" dirty="0" smtClean="0">
                  <a:solidFill>
                    <a:srgbClr val="FF0000"/>
                  </a:solidFill>
                  <a:latin typeface="Book Antiqua" pitchFamily="18" charset="0"/>
                  <a:cs typeface="Times New Roman"/>
                </a:rPr>
                <a:t>R</a:t>
              </a:r>
              <a:r>
                <a:rPr lang="en-US" sz="2600" b="1" i="1" dirty="0" smtClean="0">
                  <a:solidFill>
                    <a:srgbClr val="00FF00"/>
                  </a:solidFill>
                  <a:latin typeface="Book Antiqua" pitchFamily="18" charset="0"/>
                  <a:cs typeface="Times New Roman"/>
                </a:rPr>
                <a:t>G</a:t>
              </a:r>
              <a:r>
                <a:rPr lang="en-US" sz="2600" b="1" i="1" dirty="0" smtClean="0">
                  <a:solidFill>
                    <a:srgbClr val="0000FF"/>
                  </a:solidFill>
                  <a:latin typeface="Book Antiqua" pitchFamily="18" charset="0"/>
                  <a:cs typeface="Times New Roman"/>
                </a:rPr>
                <a:t>B</a:t>
              </a:r>
              <a:r>
                <a:rPr lang="en-US" sz="2600" i="1" dirty="0" smtClean="0">
                  <a:solidFill>
                    <a:srgbClr val="000000"/>
                  </a:solidFill>
                  <a:latin typeface="Book Antiqua" pitchFamily="18" charset="0"/>
                  <a:cs typeface="Times New Roman"/>
                </a:rPr>
                <a:t> image</a:t>
              </a:r>
            </a:p>
            <a:p>
              <a:pPr algn="just">
                <a:lnSpc>
                  <a:spcPct val="150000"/>
                </a:lnSpc>
              </a:pPr>
              <a:r>
                <a:rPr lang="en-US" sz="2600" i="1" dirty="0" smtClean="0">
                  <a:solidFill>
                    <a:srgbClr val="000000"/>
                  </a:solidFill>
                  <a:latin typeface="Book Antiqua" pitchFamily="18" charset="0"/>
                  <a:cs typeface="Times New Roman"/>
                </a:rPr>
                <a:t>CFA </a:t>
              </a:r>
              <a:r>
                <a:rPr lang="en-US" sz="2600" i="1" dirty="0">
                  <a:solidFill>
                    <a:srgbClr val="000000"/>
                  </a:solidFill>
                  <a:latin typeface="Book Antiqua" pitchFamily="18" charset="0"/>
                  <a:cs typeface="Times New Roman"/>
                </a:rPr>
                <a:t>pattern used in experiment </a:t>
              </a:r>
              <a:r>
                <a:rPr lang="en-US" sz="2600" i="1" dirty="0" smtClean="0">
                  <a:solidFill>
                    <a:srgbClr val="000000"/>
                  </a:solidFill>
                  <a:latin typeface="Book Antiqua" pitchFamily="18" charset="0"/>
                  <a:cs typeface="Times New Roman"/>
                </a:rPr>
                <a:t> </a:t>
              </a:r>
              <a:r>
                <a:rPr lang="en-US" sz="2600" b="1" i="1" dirty="0" smtClean="0">
                  <a:solidFill>
                    <a:srgbClr val="00FF00"/>
                  </a:solidFill>
                  <a:latin typeface="Book Antiqua" pitchFamily="18" charset="0"/>
                  <a:cs typeface="Times New Roman"/>
                </a:rPr>
                <a:t>G  </a:t>
              </a:r>
              <a:r>
                <a:rPr lang="en-US" sz="2600" b="1" i="1" dirty="0" smtClean="0">
                  <a:solidFill>
                    <a:srgbClr val="FF0000"/>
                  </a:solidFill>
                  <a:latin typeface="Book Antiqua" pitchFamily="18" charset="0"/>
                  <a:cs typeface="Times New Roman"/>
                </a:rPr>
                <a:t>R</a:t>
              </a:r>
            </a:p>
            <a:p>
              <a:pPr algn="just"/>
              <a:r>
                <a:rPr lang="en-US" sz="2600" b="1" i="1" dirty="0">
                  <a:solidFill>
                    <a:srgbClr val="FF0000"/>
                  </a:solidFill>
                  <a:latin typeface="Book Antiqua" pitchFamily="18" charset="0"/>
                  <a:cs typeface="Times New Roman"/>
                </a:rPr>
                <a:t>	</a:t>
              </a:r>
              <a:r>
                <a:rPr lang="en-US" sz="2600" b="1" i="1" dirty="0" smtClean="0">
                  <a:solidFill>
                    <a:srgbClr val="000000"/>
                  </a:solidFill>
                  <a:latin typeface="Book Antiqua" pitchFamily="18" charset="0"/>
                  <a:cs typeface="Times New Roman"/>
                </a:rPr>
                <a:t> </a:t>
              </a:r>
              <a:r>
                <a:rPr lang="en-US" sz="2600" b="1" i="1" dirty="0" smtClean="0">
                  <a:solidFill>
                    <a:srgbClr val="0000FF"/>
                  </a:solidFill>
                  <a:latin typeface="Book Antiqua" pitchFamily="18" charset="0"/>
                  <a:cs typeface="Times New Roman"/>
                </a:rPr>
                <a:t>B</a:t>
              </a:r>
              <a:r>
                <a:rPr lang="en-US" sz="2600" b="1" i="1" dirty="0" smtClean="0">
                  <a:solidFill>
                    <a:srgbClr val="000000"/>
                  </a:solidFill>
                  <a:latin typeface="Book Antiqua" pitchFamily="18" charset="0"/>
                  <a:cs typeface="Times New Roman"/>
                </a:rPr>
                <a:t>  </a:t>
              </a:r>
              <a:r>
                <a:rPr lang="en-US" sz="2600" b="1" i="1" dirty="0" smtClean="0">
                  <a:solidFill>
                    <a:srgbClr val="00FF00"/>
                  </a:solidFill>
                  <a:latin typeface="Book Antiqua" pitchFamily="18" charset="0"/>
                  <a:cs typeface="Times New Roman"/>
                </a:rPr>
                <a:t>G</a:t>
              </a:r>
              <a:endParaRPr lang="en-US" sz="2600" b="1" i="1" dirty="0">
                <a:solidFill>
                  <a:srgbClr val="00FF00"/>
                </a:solidFill>
                <a:latin typeface="Book Antiqua" pitchFamily="18" charset="0"/>
                <a:cs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ectangle 147"/>
                <p:cNvSpPr/>
                <p:nvPr/>
              </p:nvSpPr>
              <p:spPr>
                <a:xfrm>
                  <a:off x="17907640" y="355814"/>
                  <a:ext cx="4648200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L="171450" indent="-171450">
                    <a:buFont typeface="Arial"/>
                    <a:buChar char="•"/>
                  </a:pPr>
                  <a:r>
                    <a:rPr lang="en-US" sz="2400" i="1" dirty="0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Sensor </a:t>
                  </a:r>
                  <a:r>
                    <a:rPr lang="en-US" sz="2400" i="1" dirty="0" err="1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Nyquist</a:t>
                  </a:r>
                  <a:r>
                    <a:rPr lang="en-US" sz="2400" i="1" dirty="0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83.33 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𝑙𝑝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/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𝑚𝑚</m:t>
                      </m:r>
                    </m:oMath>
                  </a14:m>
                  <a:endParaRPr lang="en-US" sz="2400" dirty="0" smtClean="0">
                    <a:latin typeface="Book Antiqua" pitchFamily="18" charset="0"/>
                    <a:ea typeface="Times New Roman"/>
                    <a:cs typeface="Times New Roman"/>
                  </a:endParaRPr>
                </a:p>
                <a:p>
                  <a:pPr marL="171450" indent="-171450">
                    <a:buFont typeface="Arial"/>
                    <a:buChar char="•"/>
                  </a:pPr>
                  <a:r>
                    <a:rPr lang="en-US" sz="2400" i="1" dirty="0" smtClean="0">
                      <a:solidFill>
                        <a:srgbClr val="0000FF"/>
                      </a:solidFill>
                      <a:latin typeface="Book Antiqua" pitchFamily="18" charset="0"/>
                      <a:cs typeface="Times New Roman"/>
                    </a:rPr>
                    <a:t>Blue </a:t>
                  </a:r>
                  <a:r>
                    <a:rPr lang="en-US" sz="2400" i="1" dirty="0" err="1" smtClean="0">
                      <a:solidFill>
                        <a:srgbClr val="0000FF"/>
                      </a:solidFill>
                      <a:latin typeface="Book Antiqua" pitchFamily="18" charset="0"/>
                      <a:cs typeface="Times New Roman"/>
                    </a:rPr>
                    <a:t>Nyquist</a:t>
                  </a:r>
                  <a:r>
                    <a:rPr lang="en-US" sz="2400" i="1" dirty="0" smtClean="0">
                      <a:solidFill>
                        <a:srgbClr val="FF0000"/>
                      </a:solidFill>
                      <a:latin typeface="Book Antiqua" pitchFamily="18" charset="0"/>
                      <a:cs typeface="Times New Roman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41</m:t>
                      </m:r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67 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𝑙𝑝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/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𝑚𝑚</m:t>
                      </m:r>
                    </m:oMath>
                  </a14:m>
                  <a:endParaRPr lang="en-US" sz="2400" i="1" dirty="0" smtClean="0">
                    <a:latin typeface="Book Antiqua" pitchFamily="18" charset="0"/>
                    <a:ea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48" name="Rectangle 1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07640" y="355814"/>
                  <a:ext cx="4648200" cy="830997"/>
                </a:xfrm>
                <a:prstGeom prst="rect">
                  <a:avLst/>
                </a:prstGeom>
                <a:blipFill rotWithShape="1">
                  <a:blip r:embed="rId51"/>
                  <a:stretch>
                    <a:fillRect l="-1837" t="-5839" b="-1532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/>
                <p:cNvSpPr/>
                <p:nvPr/>
              </p:nvSpPr>
              <p:spPr>
                <a:xfrm>
                  <a:off x="27965400" y="363498"/>
                  <a:ext cx="4648200" cy="830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L="171450" indent="-171450">
                    <a:buFont typeface="Arial"/>
                    <a:buChar char="•"/>
                  </a:pPr>
                  <a:r>
                    <a:rPr lang="en-US" sz="2400" i="1" dirty="0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Sensor </a:t>
                  </a:r>
                  <a:r>
                    <a:rPr lang="en-US" sz="2400" i="1" dirty="0" err="1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Nyquist</a:t>
                  </a:r>
                  <a:r>
                    <a:rPr lang="en-US" sz="2400" i="1" dirty="0" smtClean="0">
                      <a:solidFill>
                        <a:srgbClr val="000000"/>
                      </a:solidFill>
                      <a:latin typeface="Book Antiqua" pitchFamily="18" charset="0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83.33 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𝑙𝑝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/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𝑚𝑚</m:t>
                      </m:r>
                    </m:oMath>
                  </a14:m>
                  <a:endParaRPr lang="en-US" sz="2400" dirty="0" smtClean="0">
                    <a:latin typeface="Book Antiqua" pitchFamily="18" charset="0"/>
                    <a:ea typeface="Times New Roman"/>
                    <a:cs typeface="Times New Roman"/>
                  </a:endParaRPr>
                </a:p>
                <a:p>
                  <a:pPr marL="171450" indent="-171450">
                    <a:buFont typeface="Arial"/>
                    <a:buChar char="•"/>
                  </a:pPr>
                  <a:r>
                    <a:rPr lang="en-US" sz="2400" i="1" dirty="0" smtClean="0">
                      <a:solidFill>
                        <a:srgbClr val="00FF00"/>
                      </a:solidFill>
                      <a:latin typeface="Book Antiqua" pitchFamily="18" charset="0"/>
                      <a:cs typeface="Times New Roman"/>
                    </a:rPr>
                    <a:t>Green </a:t>
                  </a:r>
                  <a:r>
                    <a:rPr lang="en-US" sz="2400" i="1" dirty="0" err="1" smtClean="0">
                      <a:solidFill>
                        <a:srgbClr val="00FF00"/>
                      </a:solidFill>
                      <a:latin typeface="Book Antiqua" pitchFamily="18" charset="0"/>
                      <a:cs typeface="Times New Roman"/>
                    </a:rPr>
                    <a:t>Nyquist</a:t>
                  </a:r>
                  <a:r>
                    <a:rPr lang="en-US" sz="2400" i="1" dirty="0" smtClean="0">
                      <a:solidFill>
                        <a:srgbClr val="FF0000"/>
                      </a:solidFill>
                      <a:latin typeface="Book Antiqua" pitchFamily="18" charset="0"/>
                      <a:cs typeface="Times New Roman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58</m:t>
                      </m:r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93 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𝑙𝑝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/</m:t>
                      </m:r>
                      <m:r>
                        <a:rPr lang="en-US" sz="2400" b="0" i="1" smtClean="0">
                          <a:latin typeface="Cambria Math"/>
                          <a:ea typeface="Times New Roman"/>
                          <a:cs typeface="Times New Roman"/>
                        </a:rPr>
                        <m:t>𝑚𝑚</m:t>
                      </m:r>
                    </m:oMath>
                  </a14:m>
                  <a:endParaRPr lang="en-US" sz="2400" i="1" dirty="0" smtClean="0">
                    <a:latin typeface="Book Antiqua" pitchFamily="18" charset="0"/>
                    <a:ea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65400" y="363498"/>
                  <a:ext cx="4648200" cy="830997"/>
                </a:xfrm>
                <a:prstGeom prst="rect">
                  <a:avLst/>
                </a:prstGeom>
                <a:blipFill rotWithShape="1">
                  <a:blip r:embed="rId52"/>
                  <a:stretch>
                    <a:fillRect l="-1837" t="-5882" b="-161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9" name="Picture 4" descr="qrcode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0948" y="519503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" name="Alternate Process 38"/>
          <p:cNvSpPr/>
          <p:nvPr/>
        </p:nvSpPr>
        <p:spPr>
          <a:xfrm>
            <a:off x="16580370" y="42292250"/>
            <a:ext cx="16002000" cy="14478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Book Antiqua" pitchFamily="18" charset="0"/>
                <a:cs typeface="Lucida Handwriting"/>
              </a:rPr>
              <a:t>Acknowledgement</a:t>
            </a:r>
            <a:endParaRPr lang="en-US" sz="2800" b="1" i="1" dirty="0" smtClean="0">
              <a:solidFill>
                <a:schemeClr val="tx1"/>
              </a:solidFill>
              <a:latin typeface="Book Antiqua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We wish to thank </a:t>
            </a:r>
            <a:r>
              <a:rPr lang="en-US" sz="28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Dr. Peter Burns </a:t>
            </a:r>
            <a:r>
              <a:rPr lang="en-US" sz="2800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(developer of </a:t>
            </a:r>
            <a:r>
              <a:rPr lang="en-US" sz="2800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SFRmat</a:t>
            </a:r>
            <a:r>
              <a:rPr lang="en-US" sz="2800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) for his valuable comments &amp; insights.</a:t>
            </a:r>
          </a:p>
        </p:txBody>
      </p:sp>
      <p:sp>
        <p:nvSpPr>
          <p:cNvPr id="216" name="Alternate Process 38"/>
          <p:cNvSpPr/>
          <p:nvPr/>
        </p:nvSpPr>
        <p:spPr>
          <a:xfrm>
            <a:off x="270486" y="42292250"/>
            <a:ext cx="16002000" cy="14478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Book Antiqua" pitchFamily="18" charset="0"/>
                <a:cs typeface="Lucida Handwriting"/>
              </a:rPr>
              <a:t>Technical reference</a:t>
            </a:r>
            <a:endParaRPr lang="en-US" sz="2800" b="1" i="1" dirty="0" smtClean="0">
              <a:solidFill>
                <a:schemeClr val="tx1"/>
              </a:solidFill>
              <a:latin typeface="Book Antiqua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P. </a:t>
            </a:r>
            <a:r>
              <a:rPr lang="en-US" sz="2800" i="1" dirty="0" err="1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Rangarajan</a:t>
            </a:r>
            <a:r>
              <a:rPr lang="en-US" sz="2800" i="1" dirty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, </a:t>
            </a:r>
            <a:r>
              <a:rPr lang="en-US" sz="2800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sz="2800" i="1" dirty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Sinharoy</a:t>
            </a:r>
            <a:r>
              <a:rPr lang="en-US" sz="2800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, M. P. Christensen, </a:t>
            </a:r>
            <a:r>
              <a:rPr lang="en-US" sz="2800" i="1" dirty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and </a:t>
            </a:r>
            <a:r>
              <a:rPr lang="en-US" sz="2800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P. </a:t>
            </a:r>
            <a:r>
              <a:rPr lang="en-US" sz="2800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Milojkovic</a:t>
            </a:r>
            <a:r>
              <a:rPr lang="en-US" sz="2800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, “A critical review of the slanted-edge method for color SFR measurement“, OSA Topical meeting on Imaging Systems &amp; Applications, </a:t>
            </a:r>
            <a:r>
              <a:rPr lang="en-US" sz="2800" i="1" dirty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2012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85897" y="12115800"/>
            <a:ext cx="119466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u="sng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NOTE</a:t>
            </a:r>
            <a:r>
              <a:rPr lang="en-US" sz="3400" i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: The slanted edge method outlined in the ISO12233 standard is only concerned with the SFR of the luminance channel.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a481d4bd8fdcad33681b94c2150fec594f4c7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685</Words>
  <Application>Microsoft Office PowerPoint</Application>
  <PresentationFormat>Custom</PresentationFormat>
  <Paragraphs>149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Prasanna Rangarajan</dc:creator>
  <cp:lastModifiedBy>Prasanna Rangarajan</cp:lastModifiedBy>
  <cp:revision>84</cp:revision>
  <dcterms:created xsi:type="dcterms:W3CDTF">2012-04-21T22:36:03Z</dcterms:created>
  <dcterms:modified xsi:type="dcterms:W3CDTF">2012-04-24T21:01:48Z</dcterms:modified>
</cp:coreProperties>
</file>