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6" r:id="rId4"/>
    <p:sldId id="258" r:id="rId5"/>
    <p:sldId id="259" r:id="rId6"/>
    <p:sldId id="264" r:id="rId7"/>
    <p:sldId id="267" r:id="rId8"/>
    <p:sldId id="268" r:id="rId9"/>
    <p:sldId id="260" r:id="rId10"/>
    <p:sldId id="269" r:id="rId11"/>
    <p:sldId id="271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8E"/>
    <a:srgbClr val="006600"/>
    <a:srgbClr val="00CC00"/>
    <a:srgbClr val="F89006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7" autoAdjust="0"/>
    <p:restoredTop sz="98833" autoAdjust="0"/>
  </p:normalViewPr>
  <p:slideViewPr>
    <p:cSldViewPr>
      <p:cViewPr varScale="1">
        <p:scale>
          <a:sx n="78" d="100"/>
          <a:sy n="78" d="100"/>
        </p:scale>
        <p:origin x="-8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3BFE8-3273-4F46-B462-3F4C823FB619}" type="datetimeFigureOut">
              <a:rPr lang="en-US" smtClean="0"/>
              <a:pPr/>
              <a:t>5/9/2010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DF2CE-E991-436C-926D-6BF8FAE13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DF2CE-E991-436C-926D-6BF8FAE13D5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N-1 Grid in the Eastern Coast (that we know of).  It can accept the failure of one area, but not two or more.</a:t>
            </a:r>
          </a:p>
          <a:p>
            <a:pPr marL="420624" marR="0" lvl="0" indent="-384048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US power grid is composed of just 3 regulatory regions</a:t>
            </a:r>
          </a:p>
          <a:p>
            <a:pPr marL="722376" marR="0" lvl="1" indent="-274320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Eastern Interconnect supplies 70% of US population, and is by far the most complex region</a:t>
            </a:r>
          </a:p>
          <a:p>
            <a:pPr marL="722376" marR="0" lvl="1" indent="-274320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Texas interconnect has passed legislation that will enable itself to “island” in the time of a crisis</a:t>
            </a:r>
          </a:p>
          <a:p>
            <a:pPr marL="420624" marR="0" lvl="0" indent="-384048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Electric power system is the largest single capital-intensive infrastructure in North America</a:t>
            </a:r>
          </a:p>
          <a:p>
            <a:pPr marL="420624" marR="0" lvl="0" indent="-384048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Generation and transmission of power in the US is NOT monopolized</a:t>
            </a:r>
          </a:p>
          <a:p>
            <a:pPr marL="722376" marR="0" lvl="1" indent="-274320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are over 1400 power companies in the CONUS making effective regulation very difficult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b="0" dirty="0" smtClean="0">
              <a:solidFill>
                <a:schemeClr val="bg1"/>
              </a:solidFill>
            </a:endParaRPr>
          </a:p>
          <a:p>
            <a:pPr marL="226245" indent="-226245">
              <a:buAutoNum type="arabicPeriod" startAt="19"/>
            </a:pPr>
            <a:r>
              <a:rPr lang="en-US" b="0" i="1" dirty="0" smtClean="0">
                <a:solidFill>
                  <a:schemeClr val="bg1"/>
                </a:solidFill>
              </a:rPr>
              <a:t>What’s Wrong with the Electric Grid?</a:t>
            </a:r>
            <a:r>
              <a:rPr lang="en-US" b="0" dirty="0" smtClean="0">
                <a:solidFill>
                  <a:schemeClr val="bg1"/>
                </a:solidFill>
              </a:rPr>
              <a:t>, Eric J. Lerner, The Industrial Physicist, OCTOBER/NOVEMBER 2003, pg 8</a:t>
            </a:r>
          </a:p>
          <a:p>
            <a:pPr marL="226245" indent="-226245"/>
            <a:endParaRPr lang="en-US" b="0" dirty="0" smtClean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Bef>
                <a:spcPts val="297"/>
              </a:spcBef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bg1"/>
                </a:solidFill>
              </a:rPr>
              <a:t> Electrical Power – Background</a:t>
            </a:r>
          </a:p>
          <a:p>
            <a:pPr lvl="1">
              <a:lnSpc>
                <a:spcPct val="110000"/>
              </a:lnSpc>
              <a:spcBef>
                <a:spcPts val="297"/>
              </a:spcBef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bg1"/>
                </a:solidFill>
              </a:rPr>
              <a:t> The electrical power system is the largest single capital-intensive infrastructure in North America</a:t>
            </a:r>
          </a:p>
          <a:p>
            <a:pPr lvl="1">
              <a:lnSpc>
                <a:spcPct val="110000"/>
              </a:lnSpc>
              <a:spcBef>
                <a:spcPts val="297"/>
              </a:spcBef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bg1"/>
                </a:solidFill>
              </a:rPr>
              <a:t> Vast network is broken into just three separate regulatory regions</a:t>
            </a:r>
          </a:p>
          <a:p>
            <a:pPr lvl="2">
              <a:lnSpc>
                <a:spcPct val="110000"/>
              </a:lnSpc>
              <a:spcBef>
                <a:spcPts val="297"/>
              </a:spcBef>
              <a:buFont typeface="Arial" pitchFamily="34" charset="0"/>
              <a:buChar char="•"/>
            </a:pPr>
            <a:r>
              <a:rPr lang="en-US" sz="1400" b="0" dirty="0" smtClean="0">
                <a:solidFill>
                  <a:schemeClr val="bg1"/>
                </a:solidFill>
              </a:rPr>
              <a:t> Western Interconnection</a:t>
            </a:r>
          </a:p>
          <a:p>
            <a:pPr lvl="2">
              <a:lnSpc>
                <a:spcPct val="110000"/>
              </a:lnSpc>
              <a:spcBef>
                <a:spcPts val="297"/>
              </a:spcBef>
              <a:buFont typeface="Arial" pitchFamily="34" charset="0"/>
              <a:buChar char="•"/>
            </a:pPr>
            <a:r>
              <a:rPr lang="en-US" sz="1400" b="0" dirty="0" smtClean="0">
                <a:solidFill>
                  <a:schemeClr val="bg1"/>
                </a:solidFill>
              </a:rPr>
              <a:t> Eastern Interconnection (Serves 70% of the population of the U.S.)</a:t>
            </a:r>
          </a:p>
          <a:p>
            <a:pPr lvl="2">
              <a:lnSpc>
                <a:spcPct val="110000"/>
              </a:lnSpc>
              <a:spcBef>
                <a:spcPts val="297"/>
              </a:spcBef>
              <a:buFont typeface="Arial" pitchFamily="34" charset="0"/>
              <a:buChar char="•"/>
            </a:pPr>
            <a:r>
              <a:rPr lang="en-US" sz="1400" b="0" dirty="0" smtClean="0">
                <a:solidFill>
                  <a:schemeClr val="bg1"/>
                </a:solidFill>
              </a:rPr>
              <a:t> Texas (ERCOT)</a:t>
            </a:r>
          </a:p>
          <a:p>
            <a:pPr lvl="1">
              <a:lnSpc>
                <a:spcPct val="110000"/>
              </a:lnSpc>
              <a:spcBef>
                <a:spcPts val="297"/>
              </a:spcBef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bg1"/>
                </a:solidFill>
              </a:rPr>
              <a:t> Transformers are the critical link between generation, transmission, and distribution</a:t>
            </a:r>
          </a:p>
          <a:p>
            <a:pPr>
              <a:lnSpc>
                <a:spcPct val="110000"/>
              </a:lnSpc>
              <a:spcBef>
                <a:spcPts val="297"/>
              </a:spcBef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bg1"/>
                </a:solidFill>
              </a:rPr>
              <a:t> Electrical Power – Vulnerability to EMP </a:t>
            </a:r>
          </a:p>
          <a:p>
            <a:pPr lvl="1">
              <a:lnSpc>
                <a:spcPct val="110000"/>
              </a:lnSpc>
              <a:spcBef>
                <a:spcPts val="297"/>
              </a:spcBef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bg1"/>
                </a:solidFill>
              </a:rPr>
              <a:t> The Commission separately analyzed the potential effects of EMP on the three main constituents of the power system – generation, transmission, and distribution</a:t>
            </a:r>
          </a:p>
          <a:p>
            <a:pPr lvl="2">
              <a:lnSpc>
                <a:spcPct val="110000"/>
              </a:lnSpc>
              <a:spcBef>
                <a:spcPts val="297"/>
              </a:spcBef>
              <a:buFont typeface="Arial" pitchFamily="34" charset="0"/>
              <a:buChar char="•"/>
            </a:pPr>
            <a:r>
              <a:rPr lang="en-US" sz="1400" b="0" dirty="0" smtClean="0">
                <a:solidFill>
                  <a:schemeClr val="bg1"/>
                </a:solidFill>
              </a:rPr>
              <a:t> They found that recovery following an EMP-caused outage is contingent largely on preventing damage to high-value assets (i.e. large transformers) and repairing/ replacing those that are damaged</a:t>
            </a:r>
          </a:p>
          <a:p>
            <a:pPr lvl="2">
              <a:lnSpc>
                <a:spcPct val="110000"/>
              </a:lnSpc>
              <a:spcBef>
                <a:spcPts val="297"/>
              </a:spcBef>
              <a:buFont typeface="Arial" pitchFamily="34" charset="0"/>
              <a:buChar char="•"/>
            </a:pPr>
            <a:r>
              <a:rPr lang="en-US" sz="1400" b="0" dirty="0" smtClean="0">
                <a:solidFill>
                  <a:schemeClr val="bg1"/>
                </a:solidFill>
              </a:rPr>
              <a:t>Proper design, installation, and functioning of protective equipment for these assets during an EMP attack are critical</a:t>
            </a:r>
          </a:p>
          <a:p>
            <a:pPr>
              <a:lnSpc>
                <a:spcPct val="110000"/>
              </a:lnSpc>
              <a:spcBef>
                <a:spcPts val="297"/>
              </a:spcBef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bg1"/>
                </a:solidFill>
              </a:rPr>
              <a:t> Lack of information and communication post-attack, as well as the concurrent impacts on other infrastructures further impede recovery</a:t>
            </a:r>
            <a:r>
              <a:rPr lang="en-US" sz="1800" b="0" baseline="30000" dirty="0" smtClean="0">
                <a:solidFill>
                  <a:schemeClr val="bg1"/>
                </a:solidFill>
              </a:rPr>
              <a:t>18 </a:t>
            </a:r>
            <a:r>
              <a:rPr lang="en-US" b="0" dirty="0" smtClean="0">
                <a:solidFill>
                  <a:schemeClr val="bg1"/>
                </a:solidFill>
              </a:rPr>
              <a:t>[18.  Report</a:t>
            </a:r>
            <a:r>
              <a:rPr lang="en-US" b="0" baseline="0" dirty="0" smtClean="0">
                <a:solidFill>
                  <a:schemeClr val="bg1"/>
                </a:solidFill>
              </a:rPr>
              <a:t> of the Commission To Assess the Threat to the United States From an Electromagnetic (EMP) Attack, </a:t>
            </a:r>
            <a:r>
              <a:rPr lang="en-US" b="0" i="1" baseline="0" dirty="0" smtClean="0">
                <a:solidFill>
                  <a:schemeClr val="bg1"/>
                </a:solidFill>
              </a:rPr>
              <a:t>Critical National Infrastructures,</a:t>
            </a:r>
            <a:r>
              <a:rPr lang="en-US" b="0" i="0" baseline="0" dirty="0" smtClean="0">
                <a:solidFill>
                  <a:schemeClr val="bg1"/>
                </a:solidFill>
              </a:rPr>
              <a:t> April 2008.]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DF2CE-E991-436C-926D-6BF8FAE13D5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 : Hybrid Approach – Hybrid Car analogy</a:t>
            </a:r>
          </a:p>
          <a:p>
            <a:endParaRPr lang="en-US" dirty="0" smtClean="0"/>
          </a:p>
          <a:p>
            <a:r>
              <a:rPr lang="en-US" dirty="0" smtClean="0"/>
              <a:t>Objectives:</a:t>
            </a:r>
            <a:r>
              <a:rPr lang="en-US" baseline="0" dirty="0" smtClean="0"/>
              <a:t>  How much protection can I get for a dollar?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DF2CE-E991-436C-926D-6BF8FAE13D5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36E4-C71F-407A-B7AB-4068343B7027}" type="datetimeFigureOut">
              <a:rPr lang="en-US" smtClean="0"/>
              <a:pPr/>
              <a:t>5/9/2010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C64F-D606-4D03-84F9-80F609AED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36E4-C71F-407A-B7AB-4068343B7027}" type="datetimeFigureOut">
              <a:rPr lang="en-US" smtClean="0"/>
              <a:pPr/>
              <a:t>5/9/2010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C64F-D606-4D03-84F9-80F609AED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36E4-C71F-407A-B7AB-4068343B7027}" type="datetimeFigureOut">
              <a:rPr lang="en-US" smtClean="0"/>
              <a:pPr/>
              <a:t>5/9/2010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C64F-D606-4D03-84F9-80F609AED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36E4-C71F-407A-B7AB-4068343B7027}" type="datetimeFigureOut">
              <a:rPr lang="en-US" smtClean="0"/>
              <a:pPr/>
              <a:t>5/9/2010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C64F-D606-4D03-84F9-80F609AED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36E4-C71F-407A-B7AB-4068343B7027}" type="datetimeFigureOut">
              <a:rPr lang="en-US" smtClean="0"/>
              <a:pPr/>
              <a:t>5/9/2010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C64F-D606-4D03-84F9-80F609AED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36E4-C71F-407A-B7AB-4068343B7027}" type="datetimeFigureOut">
              <a:rPr lang="en-US" smtClean="0"/>
              <a:pPr/>
              <a:t>5/9/2010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C64F-D606-4D03-84F9-80F609AED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36E4-C71F-407A-B7AB-4068343B7027}" type="datetimeFigureOut">
              <a:rPr lang="en-US" smtClean="0"/>
              <a:pPr/>
              <a:t>5/9/2010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C64F-D606-4D03-84F9-80F609AED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36E4-C71F-407A-B7AB-4068343B7027}" type="datetimeFigureOut">
              <a:rPr lang="en-US" smtClean="0"/>
              <a:pPr/>
              <a:t>5/9/2010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E6C64F-D606-4D03-84F9-80F609AEDC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36E4-C71F-407A-B7AB-4068343B7027}" type="datetimeFigureOut">
              <a:rPr lang="en-US" smtClean="0"/>
              <a:pPr/>
              <a:t>5/9/2010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C64F-D606-4D03-84F9-80F609AED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36E4-C71F-407A-B7AB-4068343B7027}" type="datetimeFigureOut">
              <a:rPr lang="en-US" smtClean="0"/>
              <a:pPr/>
              <a:t>5/9/2010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FE6C64F-D606-4D03-84F9-80F609AED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E7136E4-C71F-407A-B7AB-4068343B7027}" type="datetimeFigureOut">
              <a:rPr lang="en-US" smtClean="0"/>
              <a:pPr/>
              <a:t>5/9/2010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C64F-D606-4D03-84F9-80F609AED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E7136E4-C71F-407A-B7AB-4068343B7027}" type="datetimeFigureOut">
              <a:rPr lang="en-US" smtClean="0"/>
              <a:pPr/>
              <a:t>5/9/2010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FE6C64F-D606-4D03-84F9-80F609AED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short%20local%201.wmv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752600"/>
            <a:ext cx="8153400" cy="230124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EMP Case Study:</a:t>
            </a:r>
            <a:r>
              <a:rPr lang="en-US" sz="3200" dirty="0" smtClean="0"/>
              <a:t> 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Capturing Infrastructure interdependencies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1066800" y="3124200"/>
            <a:ext cx="6480048" cy="2514600"/>
          </a:xfrm>
        </p:spPr>
        <p:txBody>
          <a:bodyPr>
            <a:normAutofit fontScale="55000" lnSpcReduction="20000"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3300" b="1" dirty="0" smtClean="0">
                <a:gradFill flip="none" rotWithShape="1">
                  <a:gsLst>
                    <a:gs pos="0">
                      <a:srgbClr val="0070C0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Southern Methodist University </a:t>
            </a:r>
          </a:p>
          <a:p>
            <a:pPr algn="ctr"/>
            <a:r>
              <a:rPr lang="en-US" sz="3300" b="1" dirty="0" smtClean="0">
                <a:gradFill flip="none" rotWithShape="1">
                  <a:gsLst>
                    <a:gs pos="0">
                      <a:srgbClr val="0070C0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Management Science Senior Design Team:  </a:t>
            </a:r>
          </a:p>
          <a:p>
            <a:pPr algn="ctr"/>
            <a:r>
              <a:rPr lang="en-US" sz="2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Stephen Beckert</a:t>
            </a:r>
          </a:p>
          <a:p>
            <a:pPr algn="ctr"/>
            <a:r>
              <a:rPr lang="en-US" sz="2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Brandon Joslin</a:t>
            </a:r>
          </a:p>
          <a:p>
            <a:pPr algn="ctr"/>
            <a:r>
              <a:rPr lang="en-US" sz="2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Pierce Meier</a:t>
            </a:r>
          </a:p>
          <a:p>
            <a:pPr algn="ctr"/>
            <a:endParaRPr lang="en-US" sz="26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3300" b="1" dirty="0" smtClean="0">
                <a:gradFill flip="none" rotWithShape="1">
                  <a:gsLst>
                    <a:gs pos="0">
                      <a:srgbClr val="0070C0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Lockheed Martin Project Team:</a:t>
            </a:r>
            <a:endParaRPr lang="en-US" sz="3300" dirty="0" smtClean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  <a:p>
            <a:pPr algn="ctr"/>
            <a:r>
              <a:rPr lang="en-US" sz="2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Dr. William P. Nanry, Project Lead</a:t>
            </a:r>
          </a:p>
          <a:p>
            <a:pPr algn="ctr"/>
            <a:r>
              <a:rPr lang="en-US" sz="2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Christopher Askew, Technical Lead</a:t>
            </a:r>
          </a:p>
          <a:p>
            <a:pPr algn="ctr"/>
            <a:r>
              <a:rPr lang="en-US" sz="2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Missiles and Fire Control -- Dallas</a:t>
            </a:r>
          </a:p>
        </p:txBody>
      </p:sp>
      <p:pic>
        <p:nvPicPr>
          <p:cNvPr id="10242" name="Picture 2" descr="http://hirestandards.files.wordpress.com/2009/11/lockheedmartin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19605"/>
            <a:ext cx="3733800" cy="740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52400"/>
            <a:ext cx="7470648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3D Spherical Impact Network Model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457200" y="4724400"/>
            <a:ext cx="1447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/>
              <a:t>Telecom</a:t>
            </a:r>
            <a:endParaRPr lang="en-US" sz="1600" b="1" dirty="0"/>
          </a:p>
        </p:txBody>
      </p:sp>
      <p:sp>
        <p:nvSpPr>
          <p:cNvPr id="7" name="Oval 6"/>
          <p:cNvSpPr/>
          <p:nvPr/>
        </p:nvSpPr>
        <p:spPr>
          <a:xfrm>
            <a:off x="2438400" y="1371600"/>
            <a:ext cx="838200" cy="609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Trans</a:t>
            </a:r>
            <a:endParaRPr lang="en-US" sz="1200" dirty="0"/>
          </a:p>
        </p:txBody>
      </p:sp>
      <p:sp>
        <p:nvSpPr>
          <p:cNvPr id="12" name="Oval 11"/>
          <p:cNvSpPr/>
          <p:nvPr/>
        </p:nvSpPr>
        <p:spPr>
          <a:xfrm>
            <a:off x="2667000" y="4648200"/>
            <a:ext cx="11430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Water</a:t>
            </a:r>
            <a:endParaRPr lang="en-US" sz="1600" b="1" dirty="0"/>
          </a:p>
        </p:txBody>
      </p:sp>
      <p:sp>
        <p:nvSpPr>
          <p:cNvPr id="13" name="Oval 12"/>
          <p:cNvSpPr/>
          <p:nvPr/>
        </p:nvSpPr>
        <p:spPr>
          <a:xfrm>
            <a:off x="3581400" y="1295400"/>
            <a:ext cx="1066800" cy="609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Breaker Box</a:t>
            </a:r>
            <a:endParaRPr lang="en-US" sz="1200" dirty="0"/>
          </a:p>
        </p:txBody>
      </p:sp>
      <p:sp>
        <p:nvSpPr>
          <p:cNvPr id="14" name="Oval 13"/>
          <p:cNvSpPr/>
          <p:nvPr/>
        </p:nvSpPr>
        <p:spPr>
          <a:xfrm>
            <a:off x="4800600" y="1143000"/>
            <a:ext cx="1066800" cy="609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Breaker Box</a:t>
            </a:r>
            <a:endParaRPr lang="en-US" sz="1200" dirty="0"/>
          </a:p>
        </p:txBody>
      </p:sp>
      <p:sp>
        <p:nvSpPr>
          <p:cNvPr id="15" name="Oval 14"/>
          <p:cNvSpPr/>
          <p:nvPr/>
        </p:nvSpPr>
        <p:spPr>
          <a:xfrm>
            <a:off x="3048000" y="2362200"/>
            <a:ext cx="838200" cy="6858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Trans</a:t>
            </a:r>
            <a:endParaRPr lang="en-US" sz="1200" dirty="0"/>
          </a:p>
        </p:txBody>
      </p:sp>
      <p:sp>
        <p:nvSpPr>
          <p:cNvPr id="16" name="Oval 15"/>
          <p:cNvSpPr/>
          <p:nvPr/>
        </p:nvSpPr>
        <p:spPr>
          <a:xfrm>
            <a:off x="4419600" y="2057400"/>
            <a:ext cx="838200" cy="609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Trans</a:t>
            </a:r>
            <a:endParaRPr lang="en-US" sz="1200" dirty="0"/>
          </a:p>
        </p:txBody>
      </p:sp>
      <p:sp>
        <p:nvSpPr>
          <p:cNvPr id="17" name="Oval 16"/>
          <p:cNvSpPr/>
          <p:nvPr/>
        </p:nvSpPr>
        <p:spPr>
          <a:xfrm>
            <a:off x="4267200" y="5257800"/>
            <a:ext cx="1524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Finance</a:t>
            </a:r>
            <a:endParaRPr lang="en-US" sz="1600" b="1" dirty="0"/>
          </a:p>
        </p:txBody>
      </p:sp>
      <p:sp>
        <p:nvSpPr>
          <p:cNvPr id="18" name="Oval 17"/>
          <p:cNvSpPr/>
          <p:nvPr/>
        </p:nvSpPr>
        <p:spPr>
          <a:xfrm>
            <a:off x="5791200" y="4419600"/>
            <a:ext cx="1981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Government</a:t>
            </a:r>
            <a:endParaRPr lang="en-US" sz="1600" b="1" dirty="0"/>
          </a:p>
        </p:txBody>
      </p:sp>
      <p:sp>
        <p:nvSpPr>
          <p:cNvPr id="19" name="Oval 18"/>
          <p:cNvSpPr/>
          <p:nvPr/>
        </p:nvSpPr>
        <p:spPr>
          <a:xfrm>
            <a:off x="7315200" y="5181600"/>
            <a:ext cx="1828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Agriculture</a:t>
            </a:r>
            <a:endParaRPr lang="en-US" sz="1600" b="1" dirty="0"/>
          </a:p>
        </p:txBody>
      </p:sp>
      <p:sp>
        <p:nvSpPr>
          <p:cNvPr id="20" name="Oval 19"/>
          <p:cNvSpPr/>
          <p:nvPr/>
        </p:nvSpPr>
        <p:spPr>
          <a:xfrm>
            <a:off x="1066800" y="3200400"/>
            <a:ext cx="762000" cy="609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100%</a:t>
            </a:r>
            <a:endParaRPr lang="en-US" sz="1050" dirty="0"/>
          </a:p>
        </p:txBody>
      </p:sp>
      <p:sp>
        <p:nvSpPr>
          <p:cNvPr id="21" name="Oval 20"/>
          <p:cNvSpPr/>
          <p:nvPr/>
        </p:nvSpPr>
        <p:spPr>
          <a:xfrm>
            <a:off x="1981200" y="3962400"/>
            <a:ext cx="8382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100%</a:t>
            </a:r>
            <a:endParaRPr lang="en-US" sz="1050" dirty="0"/>
          </a:p>
        </p:txBody>
      </p:sp>
      <p:sp>
        <p:nvSpPr>
          <p:cNvPr id="22" name="Oval 21"/>
          <p:cNvSpPr/>
          <p:nvPr/>
        </p:nvSpPr>
        <p:spPr>
          <a:xfrm>
            <a:off x="3429000" y="3505200"/>
            <a:ext cx="7620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100%</a:t>
            </a:r>
            <a:endParaRPr lang="en-US" sz="1050" dirty="0"/>
          </a:p>
        </p:txBody>
      </p:sp>
      <p:sp>
        <p:nvSpPr>
          <p:cNvPr id="23" name="Oval 22"/>
          <p:cNvSpPr/>
          <p:nvPr/>
        </p:nvSpPr>
        <p:spPr>
          <a:xfrm>
            <a:off x="5638800" y="2971800"/>
            <a:ext cx="762000" cy="609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100%</a:t>
            </a:r>
            <a:endParaRPr lang="en-US" sz="1050" dirty="0"/>
          </a:p>
        </p:txBody>
      </p:sp>
      <p:sp>
        <p:nvSpPr>
          <p:cNvPr id="24" name="Oval 23"/>
          <p:cNvSpPr/>
          <p:nvPr/>
        </p:nvSpPr>
        <p:spPr>
          <a:xfrm>
            <a:off x="7010400" y="3124200"/>
            <a:ext cx="7620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100%</a:t>
            </a:r>
            <a:endParaRPr lang="en-US" sz="1050" dirty="0"/>
          </a:p>
        </p:txBody>
      </p:sp>
      <p:sp>
        <p:nvSpPr>
          <p:cNvPr id="25" name="Oval 24"/>
          <p:cNvSpPr/>
          <p:nvPr/>
        </p:nvSpPr>
        <p:spPr>
          <a:xfrm>
            <a:off x="5029200" y="3886200"/>
            <a:ext cx="7620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100%</a:t>
            </a:r>
            <a:endParaRPr lang="en-US" sz="1050" dirty="0"/>
          </a:p>
        </p:txBody>
      </p:sp>
      <p:cxnSp>
        <p:nvCxnSpPr>
          <p:cNvPr id="41" name="Straight Connector 40"/>
          <p:cNvCxnSpPr>
            <a:stCxn id="7" idx="4"/>
            <a:endCxn id="15" idx="2"/>
          </p:cNvCxnSpPr>
          <p:nvPr/>
        </p:nvCxnSpPr>
        <p:spPr>
          <a:xfrm rot="16200000" flipH="1">
            <a:off x="2590800" y="2247900"/>
            <a:ext cx="723900" cy="1905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6" idx="6"/>
            <a:endCxn id="7" idx="2"/>
          </p:cNvCxnSpPr>
          <p:nvPr/>
        </p:nvCxnSpPr>
        <p:spPr>
          <a:xfrm>
            <a:off x="1828800" y="1600200"/>
            <a:ext cx="609600" cy="76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7" idx="6"/>
            <a:endCxn id="13" idx="2"/>
          </p:cNvCxnSpPr>
          <p:nvPr/>
        </p:nvCxnSpPr>
        <p:spPr>
          <a:xfrm flipV="1">
            <a:off x="3276600" y="1600200"/>
            <a:ext cx="304800" cy="76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6" idx="7"/>
            <a:endCxn id="14" idx="4"/>
          </p:cNvCxnSpPr>
          <p:nvPr/>
        </p:nvCxnSpPr>
        <p:spPr>
          <a:xfrm rot="5400000" flipH="1" flipV="1">
            <a:off x="5037487" y="1850161"/>
            <a:ext cx="394074" cy="19895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5" idx="6"/>
            <a:endCxn id="16" idx="2"/>
          </p:cNvCxnSpPr>
          <p:nvPr/>
        </p:nvCxnSpPr>
        <p:spPr>
          <a:xfrm flipV="1">
            <a:off x="3886200" y="2362200"/>
            <a:ext cx="533400" cy="3429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0" idx="5"/>
            <a:endCxn id="21" idx="1"/>
          </p:cNvCxnSpPr>
          <p:nvPr/>
        </p:nvCxnSpPr>
        <p:spPr>
          <a:xfrm rot="16200000" flipH="1">
            <a:off x="1750686" y="3687248"/>
            <a:ext cx="319789" cy="386744"/>
          </a:xfrm>
          <a:prstGeom prst="line">
            <a:avLst/>
          </a:prstGeom>
          <a:ln w="19050">
            <a:solidFill>
              <a:srgbClr val="FF4747">
                <a:alpha val="82745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1" idx="6"/>
            <a:endCxn id="22" idx="3"/>
          </p:cNvCxnSpPr>
          <p:nvPr/>
        </p:nvCxnSpPr>
        <p:spPr>
          <a:xfrm flipV="1">
            <a:off x="2819400" y="3960485"/>
            <a:ext cx="721192" cy="268615"/>
          </a:xfrm>
          <a:prstGeom prst="line">
            <a:avLst/>
          </a:prstGeom>
          <a:ln w="19050">
            <a:solidFill>
              <a:srgbClr val="FF4747">
                <a:alpha val="82745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0" idx="6"/>
            <a:endCxn id="23" idx="2"/>
          </p:cNvCxnSpPr>
          <p:nvPr/>
        </p:nvCxnSpPr>
        <p:spPr>
          <a:xfrm flipV="1">
            <a:off x="1828800" y="3276600"/>
            <a:ext cx="3810000" cy="228600"/>
          </a:xfrm>
          <a:prstGeom prst="line">
            <a:avLst/>
          </a:prstGeom>
          <a:ln w="19050">
            <a:solidFill>
              <a:srgbClr val="FF4747">
                <a:alpha val="82745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2" idx="5"/>
          </p:cNvCxnSpPr>
          <p:nvPr/>
        </p:nvCxnSpPr>
        <p:spPr>
          <a:xfrm rot="16200000" flipH="1">
            <a:off x="4439045" y="3600848"/>
            <a:ext cx="230514" cy="949788"/>
          </a:xfrm>
          <a:prstGeom prst="line">
            <a:avLst/>
          </a:prstGeom>
          <a:ln w="19050">
            <a:solidFill>
              <a:srgbClr val="FF4747">
                <a:alpha val="82745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5" idx="6"/>
            <a:endCxn id="24" idx="3"/>
          </p:cNvCxnSpPr>
          <p:nvPr/>
        </p:nvCxnSpPr>
        <p:spPr>
          <a:xfrm flipV="1">
            <a:off x="5791200" y="3579485"/>
            <a:ext cx="1330792" cy="573415"/>
          </a:xfrm>
          <a:prstGeom prst="line">
            <a:avLst/>
          </a:prstGeom>
          <a:ln w="19050">
            <a:solidFill>
              <a:srgbClr val="FF4747">
                <a:alpha val="82745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23" idx="6"/>
            <a:endCxn id="24" idx="2"/>
          </p:cNvCxnSpPr>
          <p:nvPr/>
        </p:nvCxnSpPr>
        <p:spPr>
          <a:xfrm>
            <a:off x="6400800" y="3276600"/>
            <a:ext cx="609600" cy="114300"/>
          </a:xfrm>
          <a:prstGeom prst="line">
            <a:avLst/>
          </a:prstGeom>
          <a:ln w="19050">
            <a:solidFill>
              <a:srgbClr val="FF4747">
                <a:alpha val="82745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5" idx="5"/>
            <a:endCxn id="75" idx="2"/>
          </p:cNvCxnSpPr>
          <p:nvPr/>
        </p:nvCxnSpPr>
        <p:spPr>
          <a:xfrm rot="16200000" flipH="1">
            <a:off x="1846332" y="5351531"/>
            <a:ext cx="286311" cy="5930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2286000" y="56388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81000" y="6096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447800" y="6096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>
            <a:stCxn id="5" idx="4"/>
            <a:endCxn id="78" idx="1"/>
          </p:cNvCxnSpPr>
          <p:nvPr/>
        </p:nvCxnSpPr>
        <p:spPr>
          <a:xfrm rot="16200000" flipH="1">
            <a:off x="1091430" y="5728470"/>
            <a:ext cx="501837" cy="32249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7" idx="0"/>
            <a:endCxn id="5" idx="3"/>
          </p:cNvCxnSpPr>
          <p:nvPr/>
        </p:nvCxnSpPr>
        <p:spPr>
          <a:xfrm rot="5400000" flipH="1" flipV="1">
            <a:off x="324808" y="5751582"/>
            <a:ext cx="591111" cy="977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6" idx="2"/>
          </p:cNvCxnSpPr>
          <p:nvPr/>
        </p:nvCxnSpPr>
        <p:spPr>
          <a:xfrm>
            <a:off x="228600" y="1447800"/>
            <a:ext cx="762000" cy="15240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16" idx="6"/>
          </p:cNvCxnSpPr>
          <p:nvPr/>
        </p:nvCxnSpPr>
        <p:spPr>
          <a:xfrm rot="10800000" flipV="1">
            <a:off x="5257800" y="2286000"/>
            <a:ext cx="533400" cy="7620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02" idx="5"/>
            <a:endCxn id="12" idx="2"/>
          </p:cNvCxnSpPr>
          <p:nvPr/>
        </p:nvCxnSpPr>
        <p:spPr>
          <a:xfrm rot="16200000" flipH="1">
            <a:off x="2331034" y="4731333"/>
            <a:ext cx="235137" cy="43679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2" idx="6"/>
            <a:endCxn id="101" idx="3"/>
          </p:cNvCxnSpPr>
          <p:nvPr/>
        </p:nvCxnSpPr>
        <p:spPr>
          <a:xfrm flipV="1">
            <a:off x="3810000" y="4832163"/>
            <a:ext cx="284396" cy="23513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04" idx="7"/>
            <a:endCxn id="17" idx="2"/>
          </p:cNvCxnSpPr>
          <p:nvPr/>
        </p:nvCxnSpPr>
        <p:spPr>
          <a:xfrm rot="5400000" flipH="1" flipV="1">
            <a:off x="3950284" y="5518921"/>
            <a:ext cx="120837" cy="51299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7" idx="6"/>
            <a:endCxn id="103" idx="1"/>
          </p:cNvCxnSpPr>
          <p:nvPr/>
        </p:nvCxnSpPr>
        <p:spPr>
          <a:xfrm>
            <a:off x="5791200" y="5715000"/>
            <a:ext cx="208196" cy="50183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21" idx="6"/>
            <a:endCxn id="18" idx="2"/>
          </p:cNvCxnSpPr>
          <p:nvPr/>
        </p:nvCxnSpPr>
        <p:spPr>
          <a:xfrm>
            <a:off x="5410200" y="4724400"/>
            <a:ext cx="381000" cy="1524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8" idx="6"/>
            <a:endCxn id="122" idx="3"/>
          </p:cNvCxnSpPr>
          <p:nvPr/>
        </p:nvCxnSpPr>
        <p:spPr>
          <a:xfrm flipV="1">
            <a:off x="7772400" y="4603563"/>
            <a:ext cx="284396" cy="27323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06" idx="7"/>
            <a:endCxn id="19" idx="3"/>
          </p:cNvCxnSpPr>
          <p:nvPr/>
        </p:nvCxnSpPr>
        <p:spPr>
          <a:xfrm rot="5400000" flipH="1" flipV="1">
            <a:off x="7261319" y="5742734"/>
            <a:ext cx="167388" cy="47601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19" idx="4"/>
            <a:endCxn id="105" idx="0"/>
          </p:cNvCxnSpPr>
          <p:nvPr/>
        </p:nvCxnSpPr>
        <p:spPr>
          <a:xfrm rot="5400000">
            <a:off x="8020050" y="6115050"/>
            <a:ext cx="304800" cy="1143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4038600" y="4572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1905000" y="4572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943600" y="61722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3429000" y="57912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7924800" y="63246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6781800" y="60198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Curved Connector 117"/>
          <p:cNvCxnSpPr>
            <a:stCxn id="18" idx="0"/>
            <a:endCxn id="24" idx="4"/>
          </p:cNvCxnSpPr>
          <p:nvPr/>
        </p:nvCxnSpPr>
        <p:spPr>
          <a:xfrm rot="5400000" flipH="1" flipV="1">
            <a:off x="6705600" y="3733800"/>
            <a:ext cx="762000" cy="609600"/>
          </a:xfrm>
          <a:prstGeom prst="curvedConnector3">
            <a:avLst>
              <a:gd name="adj1" fmla="val 34000"/>
            </a:avLst>
          </a:prstGeom>
          <a:ln w="317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5029200" y="4572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8001000" y="43434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90600" y="1219200"/>
            <a:ext cx="838200" cy="7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Trans</a:t>
            </a:r>
            <a:endParaRPr lang="en-US" sz="1200" dirty="0"/>
          </a:p>
        </p:txBody>
      </p:sp>
      <p:cxnSp>
        <p:nvCxnSpPr>
          <p:cNvPr id="135" name="Curved Connector 134"/>
          <p:cNvCxnSpPr>
            <a:stCxn id="6" idx="4"/>
            <a:endCxn id="5" idx="1"/>
          </p:cNvCxnSpPr>
          <p:nvPr/>
        </p:nvCxnSpPr>
        <p:spPr>
          <a:xfrm rot="5400000">
            <a:off x="-399092" y="3049518"/>
            <a:ext cx="2877111" cy="740474"/>
          </a:xfrm>
          <a:prstGeom prst="curvedConnector3">
            <a:avLst>
              <a:gd name="adj1" fmla="val 41101"/>
            </a:avLst>
          </a:prstGeom>
          <a:ln w="317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ctangle 148"/>
          <p:cNvSpPr/>
          <p:nvPr/>
        </p:nvSpPr>
        <p:spPr>
          <a:xfrm>
            <a:off x="6096000" y="1219200"/>
            <a:ext cx="2819400" cy="1676400"/>
          </a:xfrm>
          <a:prstGeom prst="rect">
            <a:avLst/>
          </a:prstGeom>
          <a:noFill/>
          <a:ln w="44450">
            <a:solidFill>
              <a:srgbClr val="F89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6172200" y="1371600"/>
            <a:ext cx="304800" cy="228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51" name="Oval 150"/>
          <p:cNvSpPr/>
          <p:nvPr/>
        </p:nvSpPr>
        <p:spPr>
          <a:xfrm>
            <a:off x="6172200" y="1752600"/>
            <a:ext cx="3048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6172200" y="21336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Curved Connector 31"/>
          <p:cNvCxnSpPr>
            <a:stCxn id="15" idx="4"/>
            <a:endCxn id="21" idx="7"/>
          </p:cNvCxnSpPr>
          <p:nvPr/>
        </p:nvCxnSpPr>
        <p:spPr>
          <a:xfrm rot="5400000">
            <a:off x="2585617" y="3159031"/>
            <a:ext cx="992515" cy="770452"/>
          </a:xfrm>
          <a:prstGeom prst="curvedConnector3">
            <a:avLst>
              <a:gd name="adj1" fmla="val 50000"/>
            </a:avLst>
          </a:prstGeom>
          <a:ln w="317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 flipV="1">
            <a:off x="6172200" y="2590800"/>
            <a:ext cx="381000" cy="1588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6553200" y="1295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Electric Grid</a:t>
            </a:r>
            <a:endParaRPr lang="en-US" dirty="0"/>
          </a:p>
        </p:txBody>
      </p:sp>
      <p:sp>
        <p:nvSpPr>
          <p:cNvPr id="163" name="TextBox 162"/>
          <p:cNvSpPr txBox="1"/>
          <p:nvPr/>
        </p:nvSpPr>
        <p:spPr>
          <a:xfrm>
            <a:off x="6553200" y="1676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Infrastructure District</a:t>
            </a:r>
            <a:endParaRPr lang="en-US" dirty="0"/>
          </a:p>
        </p:txBody>
      </p:sp>
      <p:sp>
        <p:nvSpPr>
          <p:cNvPr id="164" name="TextBox 163"/>
          <p:cNvSpPr txBox="1"/>
          <p:nvPr/>
        </p:nvSpPr>
        <p:spPr>
          <a:xfrm>
            <a:off x="6553200" y="2057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Critical Infrastructure</a:t>
            </a:r>
            <a:endParaRPr lang="en-US" dirty="0"/>
          </a:p>
        </p:txBody>
      </p:sp>
      <p:sp>
        <p:nvSpPr>
          <p:cNvPr id="165" name="TextBox 164"/>
          <p:cNvSpPr txBox="1"/>
          <p:nvPr/>
        </p:nvSpPr>
        <p:spPr>
          <a:xfrm>
            <a:off x="6553200" y="2438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 Flow Arc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534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much Protection Can 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United States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Get for a Dollar? 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305800" cy="2438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dirty="0" smtClean="0"/>
              <a:t>Project </a:t>
            </a:r>
            <a:r>
              <a:rPr lang="en-US" sz="2800" dirty="0" smtClean="0"/>
              <a:t>Analysis Results:</a:t>
            </a:r>
          </a:p>
          <a:p>
            <a:pPr>
              <a:buNone/>
            </a:pPr>
            <a:endParaRPr lang="en-US" sz="9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FMEA/FTA </a:t>
            </a:r>
            <a:r>
              <a:rPr lang="en-US" sz="2000" dirty="0" smtClean="0"/>
              <a:t>Methods:</a:t>
            </a:r>
            <a:endParaRPr lang="en-US" sz="2000" dirty="0" smtClean="0"/>
          </a:p>
          <a:p>
            <a:pPr lvl="2">
              <a:buFont typeface="Wingdings" pitchFamily="2" charset="2"/>
              <a:buChar char="Ø"/>
            </a:pPr>
            <a:r>
              <a:rPr lang="en-US" sz="1600" dirty="0" smtClean="0"/>
              <a:t> </a:t>
            </a:r>
            <a:r>
              <a:rPr lang="en-US" sz="1600" dirty="0" smtClean="0"/>
              <a:t>F</a:t>
            </a:r>
            <a:r>
              <a:rPr lang="en-US" sz="1600" dirty="0" smtClean="0"/>
              <a:t>ailed </a:t>
            </a:r>
            <a:r>
              <a:rPr lang="en-US" sz="1600" dirty="0" smtClean="0"/>
              <a:t>to s</a:t>
            </a:r>
            <a:r>
              <a:rPr lang="en-US" sz="1600" dirty="0" smtClean="0"/>
              <a:t>how interconnectivity </a:t>
            </a:r>
            <a:r>
              <a:rPr lang="en-US" sz="1600" dirty="0" smtClean="0"/>
              <a:t>as </a:t>
            </a:r>
            <a:r>
              <a:rPr lang="en-US" sz="1600" dirty="0" smtClean="0"/>
              <a:t>Stand Alone Methods</a:t>
            </a:r>
            <a:endParaRPr lang="en-US" sz="800" dirty="0" smtClean="0"/>
          </a:p>
          <a:p>
            <a:pPr marL="1092708" lvl="2" indent="-342900">
              <a:buFont typeface="Wingdings" pitchFamily="2" charset="2"/>
              <a:buChar char="Ø"/>
            </a:pPr>
            <a:r>
              <a:rPr lang="en-US" sz="1600" dirty="0" smtClean="0"/>
              <a:t>Hybrid Approach </a:t>
            </a:r>
            <a:r>
              <a:rPr lang="en-US" sz="1600" dirty="0" smtClean="0"/>
              <a:t>i</a:t>
            </a:r>
            <a:r>
              <a:rPr lang="en-US" sz="1600" dirty="0" smtClean="0"/>
              <a:t>ncluding Bouncing Failure slightly strengthens analysis</a:t>
            </a:r>
            <a:r>
              <a:rPr lang="en-US" sz="1600" dirty="0" smtClean="0"/>
              <a:t>  </a:t>
            </a:r>
            <a:endParaRPr lang="en-US" sz="1600" dirty="0" smtClean="0"/>
          </a:p>
          <a:p>
            <a:pPr marL="1092708" lvl="2" indent="-342900">
              <a:buNone/>
            </a:pPr>
            <a:endParaRPr lang="en-US" sz="8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Target Systems Impact Network</a:t>
            </a:r>
            <a:r>
              <a:rPr lang="en-US" sz="2000" dirty="0" smtClean="0"/>
              <a:t>:</a:t>
            </a:r>
            <a:endParaRPr lang="en-US" sz="2000" dirty="0" smtClean="0"/>
          </a:p>
          <a:p>
            <a:pPr lvl="2">
              <a:buFont typeface="Wingdings" pitchFamily="2" charset="2"/>
              <a:buChar char="Ø"/>
            </a:pPr>
            <a:r>
              <a:rPr lang="en-US" sz="1600" dirty="0" smtClean="0"/>
              <a:t>Applicable only if algorithm is reversed 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 smtClean="0"/>
              <a:t>Should be expanded into three dimensions to include all interconnections</a:t>
            </a:r>
            <a:endParaRPr lang="en-US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4800" y="4114800"/>
            <a:ext cx="4953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Future Objectives</a:t>
            </a:r>
            <a:r>
              <a:rPr lang="en-US" sz="2800" dirty="0" smtClean="0"/>
              <a:t>:</a:t>
            </a:r>
          </a:p>
          <a:p>
            <a:endParaRPr lang="en-US" sz="800" dirty="0" smtClean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600" dirty="0" smtClean="0"/>
              <a:t>To </a:t>
            </a:r>
            <a:r>
              <a:rPr lang="en-US" sz="1600" dirty="0" smtClean="0"/>
              <a:t>a</a:t>
            </a:r>
            <a:r>
              <a:rPr lang="en-US" sz="1600" dirty="0" smtClean="0"/>
              <a:t>nalytically rank </a:t>
            </a:r>
            <a:r>
              <a:rPr lang="en-US" sz="1600" dirty="0" smtClean="0"/>
              <a:t>i</a:t>
            </a:r>
            <a:r>
              <a:rPr lang="en-US" sz="1600" dirty="0" smtClean="0"/>
              <a:t>nterconnectivity </a:t>
            </a:r>
            <a:r>
              <a:rPr lang="en-US" sz="1600" dirty="0" smtClean="0"/>
              <a:t>by Percent Effectiveness, </a:t>
            </a:r>
            <a:r>
              <a:rPr lang="en-US" sz="1600" dirty="0" smtClean="0"/>
              <a:t>Hardening Cost</a:t>
            </a:r>
            <a:r>
              <a:rPr lang="en-US" sz="1600" dirty="0" smtClean="0"/>
              <a:t>, and Repair Time</a:t>
            </a:r>
          </a:p>
          <a:p>
            <a:pPr marL="342900" indent="-342900"/>
            <a:endParaRPr lang="en-US" sz="1600" dirty="0" smtClean="0"/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600" dirty="0" smtClean="0"/>
              <a:t>   </a:t>
            </a:r>
            <a:r>
              <a:rPr lang="en-US" sz="1600" dirty="0" smtClean="0"/>
              <a:t>Apply the 3D Impact Network Model to systems</a:t>
            </a:r>
          </a:p>
          <a:p>
            <a:pPr>
              <a:buClr>
                <a:schemeClr val="accent1"/>
              </a:buClr>
            </a:pPr>
            <a:r>
              <a:rPr lang="en-US" sz="1600" dirty="0" smtClean="0"/>
              <a:t>    </a:t>
            </a:r>
            <a:r>
              <a:rPr lang="en-US" sz="1600" dirty="0" smtClean="0"/>
              <a:t>  of small </a:t>
            </a:r>
            <a:r>
              <a:rPr lang="en-US" sz="1600" dirty="0" smtClean="0"/>
              <a:t>s</a:t>
            </a:r>
            <a:r>
              <a:rPr lang="en-US" sz="1600" dirty="0" smtClean="0"/>
              <a:t>urface </a:t>
            </a:r>
            <a:r>
              <a:rPr lang="en-US" sz="1600" dirty="0" smtClean="0"/>
              <a:t>a</a:t>
            </a:r>
            <a:r>
              <a:rPr lang="en-US" sz="1600" dirty="0" smtClean="0"/>
              <a:t>rea and sample size </a:t>
            </a:r>
            <a:endParaRPr lang="en-US" sz="1600" dirty="0" smtClean="0"/>
          </a:p>
          <a:p>
            <a:pPr>
              <a:buFont typeface="Wingdings" pitchFamily="2" charset="2"/>
              <a:buChar char="Ø"/>
            </a:pPr>
            <a:endParaRPr lang="en-US" sz="1600" dirty="0"/>
          </a:p>
        </p:txBody>
      </p:sp>
      <p:pic>
        <p:nvPicPr>
          <p:cNvPr id="6" name="Picture 8" descr="http://www.americainfra.com/media/media-news/news-thumb/091014/E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3737" y="3886200"/>
            <a:ext cx="3910263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BatangChe" pitchFamily="49" charset="-127"/>
              </a:rPr>
              <a:t>Questions?</a:t>
            </a:r>
            <a:endParaRPr lang="en-US" sz="4400" dirty="0">
              <a:solidFill>
                <a:schemeClr val="accent2">
                  <a:lumMod val="60000"/>
                  <a:lumOff val="40000"/>
                </a:schemeClr>
              </a:solidFill>
              <a:ea typeface="Batang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is EMP?</a:t>
            </a:r>
            <a:endParaRPr lang="en-US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4906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dirty="0" smtClean="0"/>
              <a:t>Electromagnetic Pulse (EMP) is a burst of electromagnetic energy that creates fluctuating electric and magnetic fields</a:t>
            </a:r>
          </a:p>
          <a:p>
            <a:pPr>
              <a:buNone/>
            </a:pPr>
            <a:endParaRPr lang="en-US" sz="1000" dirty="0" smtClean="0"/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EMP is absorbed on contact by metallic surfaces</a:t>
            </a:r>
          </a:p>
          <a:p>
            <a:pPr>
              <a:buFont typeface="Wingdings" pitchFamily="2" charset="2"/>
              <a:buChar char="Ø"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Two Types of EMP Events: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/>
              <a:t>Natural (Solar Flares)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/>
              <a:t>Nuclear Attack</a:t>
            </a:r>
          </a:p>
        </p:txBody>
      </p:sp>
      <p:pic>
        <p:nvPicPr>
          <p:cNvPr id="10244" name="Picture 4" descr="http://www.commutefaster.com/061222_solar_flare-ea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1" y="2769720"/>
            <a:ext cx="4191000" cy="4088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is EMP?</a:t>
            </a:r>
            <a:endParaRPr lang="en-US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490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Nuclear EMP has 3 composite waveforms: </a:t>
            </a:r>
          </a:p>
          <a:p>
            <a:pPr>
              <a:buNone/>
            </a:pPr>
            <a:endParaRPr lang="en-US" sz="800" dirty="0" smtClean="0"/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700" dirty="0" smtClean="0"/>
              <a:t>E1:  fastest pulse (nanoseconds) and shortest waveform</a:t>
            </a:r>
          </a:p>
          <a:p>
            <a:pPr lvl="2">
              <a:spcBef>
                <a:spcPts val="600"/>
              </a:spcBef>
              <a:buNone/>
            </a:pPr>
            <a:r>
              <a:rPr lang="en-US" sz="1700" dirty="0" smtClean="0"/>
              <a:t>-  Produces intense electric field that quickly induces high voltages in conductors</a:t>
            </a:r>
          </a:p>
          <a:p>
            <a:pPr lvl="2">
              <a:spcBef>
                <a:spcPts val="600"/>
              </a:spcBef>
              <a:buNone/>
            </a:pPr>
            <a:r>
              <a:rPr lang="en-US" sz="1700" dirty="0" smtClean="0"/>
              <a:t>-  Too fast a pulse for surge protectors to defend against</a:t>
            </a:r>
          </a:p>
          <a:p>
            <a:pPr lvl="2">
              <a:spcBef>
                <a:spcPts val="600"/>
              </a:spcBef>
              <a:buNone/>
            </a:pPr>
            <a:endParaRPr lang="en-US" sz="1700" dirty="0" smtClean="0"/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700" dirty="0" smtClean="0"/>
              <a:t>E2: fast pulse (hundredths to tenths of seconds)</a:t>
            </a:r>
          </a:p>
          <a:p>
            <a:pPr lvl="2">
              <a:spcBef>
                <a:spcPts val="600"/>
              </a:spcBef>
              <a:buNone/>
            </a:pPr>
            <a:r>
              <a:rPr lang="en-US" sz="1700" dirty="0" smtClean="0"/>
              <a:t>-  Produces electromagnetic pulses and waveforms very similar to lightning</a:t>
            </a:r>
          </a:p>
          <a:p>
            <a:pPr lvl="2">
              <a:spcBef>
                <a:spcPts val="600"/>
              </a:spcBef>
              <a:buNone/>
            </a:pPr>
            <a:endParaRPr lang="en-US" sz="1700" dirty="0" smtClean="0"/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700" dirty="0" smtClean="0"/>
              <a:t>E3: very slow pulse (tens to hundreds of seconds)</a:t>
            </a:r>
          </a:p>
          <a:p>
            <a:pPr lvl="2">
              <a:spcBef>
                <a:spcPts val="600"/>
              </a:spcBef>
              <a:buNone/>
            </a:pPr>
            <a:r>
              <a:rPr lang="en-US" sz="1700" dirty="0" smtClean="0"/>
              <a:t>-  Produces large Geomagnetically Induced Currents (GIC) that can damage large electrical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defenseindustrydaily.com/images/SPAC_Satellite_AEHF_lg.jpg"/>
          <p:cNvPicPr>
            <a:picLocks noChangeAspect="1" noChangeArrowheads="1"/>
          </p:cNvPicPr>
          <p:nvPr/>
        </p:nvPicPr>
        <p:blipFill>
          <a:blip r:embed="rId2" cstate="print">
            <a:lum bright="-35000" contrast="-5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EMP Effects are Dependent on the Size of the Conductors Present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962400"/>
            <a:ext cx="8991600" cy="2743200"/>
          </a:xfrm>
        </p:spPr>
        <p:txBody>
          <a:bodyPr numCol="2">
            <a:normAutofit/>
          </a:bodyPr>
          <a:lstStyle/>
          <a:p>
            <a:pPr>
              <a:buNone/>
            </a:pPr>
            <a:endParaRPr lang="en-US" sz="8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Large Contact Surfaces: Permanent Damage</a:t>
            </a:r>
          </a:p>
          <a:p>
            <a:pPr lvl="2">
              <a:buFont typeface="Wingdings" pitchFamily="2" charset="2"/>
              <a:buChar char="Ø"/>
            </a:pPr>
            <a:r>
              <a:rPr lang="en-US" sz="1800" dirty="0" smtClean="0"/>
              <a:t> </a:t>
            </a:r>
            <a:r>
              <a:rPr lang="en-US" sz="1600" dirty="0" smtClean="0"/>
              <a:t>AC Power Lines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 smtClean="0"/>
              <a:t> Telecommunication Lines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 smtClean="0"/>
              <a:t> Electric Grid Transformers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 smtClean="0"/>
              <a:t> Space Stations and Satellites</a:t>
            </a:r>
          </a:p>
          <a:p>
            <a:pPr lvl="2">
              <a:buNone/>
            </a:pPr>
            <a:endParaRPr lang="en-US" sz="1600" dirty="0" smtClean="0"/>
          </a:p>
          <a:p>
            <a:pPr lvl="2">
              <a:buFont typeface="Wingdings" pitchFamily="2" charset="2"/>
              <a:buChar char="Ø"/>
            </a:pPr>
            <a:endParaRPr lang="en-US" sz="800" dirty="0" smtClean="0"/>
          </a:p>
          <a:p>
            <a:pPr lvl="2">
              <a:buFont typeface="Wingdings" pitchFamily="2" charset="2"/>
              <a:buChar char="Ø"/>
            </a:pPr>
            <a:endParaRPr lang="en-US" sz="8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Small Contact Surfaces: Possible Minor Damage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 smtClean="0"/>
              <a:t>Laptops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 smtClean="0"/>
              <a:t>Cell Phones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 smtClean="0"/>
              <a:t>Household Appliances</a:t>
            </a:r>
          </a:p>
          <a:p>
            <a:pPr lvl="2"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Types of Attacks</a:t>
            </a:r>
            <a:endParaRPr lang="en-US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066800"/>
          <a:ext cx="8762998" cy="4938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054390"/>
                <a:gridCol w="1226769"/>
                <a:gridCol w="1147841"/>
                <a:gridCol w="1575048"/>
                <a:gridCol w="863352"/>
                <a:gridCol w="783835"/>
                <a:gridCol w="1044963"/>
              </a:tblGrid>
              <a:tr h="7609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Scale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Vignette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Adversary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Location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Type of Device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HOB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Yield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Delivery</a:t>
                      </a:r>
                      <a:endParaRPr lang="en-US" sz="1600" dirty="0"/>
                    </a:p>
                  </a:txBody>
                  <a:tcPr anchor="ctr"/>
                </a:tc>
              </a:tr>
              <a:tr h="10275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National</a:t>
                      </a:r>
                      <a:endParaRPr lang="en-US" sz="16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Peer/near-peer</a:t>
                      </a:r>
                      <a:r>
                        <a:rPr lang="en-US" sz="1200" baseline="0" dirty="0" smtClean="0"/>
                        <a:t> Competitor</a:t>
                      </a:r>
                      <a:endParaRPr lang="en-US" sz="12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Heartland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Thermonuclear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300 km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300kT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Satellite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1384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hlinkClick r:id="rId2" action="ppaction://hlinkfile"/>
                        </a:rPr>
                        <a:t>Local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Criminal element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Wall Street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Non-nuclear</a:t>
                      </a:r>
                      <a:r>
                        <a:rPr lang="en-US" sz="1400" baseline="0" dirty="0" smtClean="0"/>
                        <a:t> EMP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Ground-level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Van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16357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Regional</a:t>
                      </a:r>
                      <a:endParaRPr lang="en-US" sz="16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Rogue nation supporting a terrorist organization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NE Corridor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Fission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 km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40kT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172200"/>
            <a:ext cx="9143999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bg1"/>
                </a:solidFill>
              </a:rPr>
              <a:t>Natural attacks are also possible, and would generate effects</a:t>
            </a:r>
          </a:p>
          <a:p>
            <a:pPr algn="ctr"/>
            <a:r>
              <a:rPr lang="en-US" sz="1900" b="1" dirty="0" smtClean="0">
                <a:solidFill>
                  <a:schemeClr val="bg1"/>
                </a:solidFill>
              </a:rPr>
              <a:t>similar to a National Nuclear attack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990600"/>
            <a:ext cx="5562600" cy="518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248400"/>
            <a:ext cx="9143999" cy="609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bg1"/>
                </a:solidFill>
              </a:rPr>
              <a:t>Power Infrastructure could potentially collapse following sufficiently robust EMP attack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0"/>
            <a:ext cx="7470648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Interconnectivity of U.S. Power Grid</a:t>
            </a:r>
            <a:endParaRPr lang="en-US" sz="3600" dirty="0"/>
          </a:p>
        </p:txBody>
      </p:sp>
      <p:sp>
        <p:nvSpPr>
          <p:cNvPr id="6" name="Freeform 5"/>
          <p:cNvSpPr/>
          <p:nvPr/>
        </p:nvSpPr>
        <p:spPr>
          <a:xfrm>
            <a:off x="2667000" y="1066800"/>
            <a:ext cx="4532419" cy="5088487"/>
          </a:xfrm>
          <a:custGeom>
            <a:avLst/>
            <a:gdLst>
              <a:gd name="connsiteX0" fmla="*/ 91440 w 4876800"/>
              <a:gd name="connsiteY0" fmla="*/ 304800 h 5067300"/>
              <a:gd name="connsiteX1" fmla="*/ 99060 w 4876800"/>
              <a:gd name="connsiteY1" fmla="*/ 1005840 h 5067300"/>
              <a:gd name="connsiteX2" fmla="*/ 0 w 4876800"/>
              <a:gd name="connsiteY2" fmla="*/ 1737360 h 5067300"/>
              <a:gd name="connsiteX3" fmla="*/ 281940 w 4876800"/>
              <a:gd name="connsiteY3" fmla="*/ 2537460 h 5067300"/>
              <a:gd name="connsiteX4" fmla="*/ 45720 w 4876800"/>
              <a:gd name="connsiteY4" fmla="*/ 3223260 h 5067300"/>
              <a:gd name="connsiteX5" fmla="*/ 45720 w 4876800"/>
              <a:gd name="connsiteY5" fmla="*/ 3665220 h 5067300"/>
              <a:gd name="connsiteX6" fmla="*/ 937260 w 4876800"/>
              <a:gd name="connsiteY6" fmla="*/ 3992880 h 5067300"/>
              <a:gd name="connsiteX7" fmla="*/ 1203960 w 4876800"/>
              <a:gd name="connsiteY7" fmla="*/ 4648200 h 5067300"/>
              <a:gd name="connsiteX8" fmla="*/ 2308860 w 4876800"/>
              <a:gd name="connsiteY8" fmla="*/ 4831080 h 5067300"/>
              <a:gd name="connsiteX9" fmla="*/ 2385060 w 4876800"/>
              <a:gd name="connsiteY9" fmla="*/ 5067300 h 5067300"/>
              <a:gd name="connsiteX10" fmla="*/ 2811780 w 4876800"/>
              <a:gd name="connsiteY10" fmla="*/ 5059680 h 5067300"/>
              <a:gd name="connsiteX11" fmla="*/ 2819400 w 4876800"/>
              <a:gd name="connsiteY11" fmla="*/ 4434840 h 5067300"/>
              <a:gd name="connsiteX12" fmla="*/ 4198620 w 4876800"/>
              <a:gd name="connsiteY12" fmla="*/ 3764280 h 5067300"/>
              <a:gd name="connsiteX13" fmla="*/ 4686300 w 4876800"/>
              <a:gd name="connsiteY13" fmla="*/ 2506980 h 5067300"/>
              <a:gd name="connsiteX14" fmla="*/ 4876800 w 4876800"/>
              <a:gd name="connsiteY14" fmla="*/ 647700 h 5067300"/>
              <a:gd name="connsiteX15" fmla="*/ 3230880 w 4876800"/>
              <a:gd name="connsiteY15" fmla="*/ 15240 h 5067300"/>
              <a:gd name="connsiteX16" fmla="*/ 2377440 w 4876800"/>
              <a:gd name="connsiteY16" fmla="*/ 0 h 5067300"/>
              <a:gd name="connsiteX17" fmla="*/ 655320 w 4876800"/>
              <a:gd name="connsiteY17" fmla="*/ 327660 h 5067300"/>
              <a:gd name="connsiteX18" fmla="*/ 91440 w 4876800"/>
              <a:gd name="connsiteY18" fmla="*/ 304800 h 5067300"/>
              <a:gd name="connsiteX0" fmla="*/ 91440 w 4876800"/>
              <a:gd name="connsiteY0" fmla="*/ 304800 h 5311140"/>
              <a:gd name="connsiteX1" fmla="*/ 99060 w 4876800"/>
              <a:gd name="connsiteY1" fmla="*/ 1005840 h 5311140"/>
              <a:gd name="connsiteX2" fmla="*/ 0 w 4876800"/>
              <a:gd name="connsiteY2" fmla="*/ 1737360 h 5311140"/>
              <a:gd name="connsiteX3" fmla="*/ 281940 w 4876800"/>
              <a:gd name="connsiteY3" fmla="*/ 2537460 h 5311140"/>
              <a:gd name="connsiteX4" fmla="*/ 45720 w 4876800"/>
              <a:gd name="connsiteY4" fmla="*/ 3223260 h 5311140"/>
              <a:gd name="connsiteX5" fmla="*/ 45720 w 4876800"/>
              <a:gd name="connsiteY5" fmla="*/ 3665220 h 5311140"/>
              <a:gd name="connsiteX6" fmla="*/ 937260 w 4876800"/>
              <a:gd name="connsiteY6" fmla="*/ 3992880 h 5311140"/>
              <a:gd name="connsiteX7" fmla="*/ 1203960 w 4876800"/>
              <a:gd name="connsiteY7" fmla="*/ 4648200 h 5311140"/>
              <a:gd name="connsiteX8" fmla="*/ 2308860 w 4876800"/>
              <a:gd name="connsiteY8" fmla="*/ 4831080 h 5311140"/>
              <a:gd name="connsiteX9" fmla="*/ 2385060 w 4876800"/>
              <a:gd name="connsiteY9" fmla="*/ 5067300 h 5311140"/>
              <a:gd name="connsiteX10" fmla="*/ 2827020 w 4876800"/>
              <a:gd name="connsiteY10" fmla="*/ 5311140 h 5311140"/>
              <a:gd name="connsiteX11" fmla="*/ 2819400 w 4876800"/>
              <a:gd name="connsiteY11" fmla="*/ 4434840 h 5311140"/>
              <a:gd name="connsiteX12" fmla="*/ 4198620 w 4876800"/>
              <a:gd name="connsiteY12" fmla="*/ 3764280 h 5311140"/>
              <a:gd name="connsiteX13" fmla="*/ 4686300 w 4876800"/>
              <a:gd name="connsiteY13" fmla="*/ 2506980 h 5311140"/>
              <a:gd name="connsiteX14" fmla="*/ 4876800 w 4876800"/>
              <a:gd name="connsiteY14" fmla="*/ 647700 h 5311140"/>
              <a:gd name="connsiteX15" fmla="*/ 3230880 w 4876800"/>
              <a:gd name="connsiteY15" fmla="*/ 15240 h 5311140"/>
              <a:gd name="connsiteX16" fmla="*/ 2377440 w 4876800"/>
              <a:gd name="connsiteY16" fmla="*/ 0 h 5311140"/>
              <a:gd name="connsiteX17" fmla="*/ 655320 w 4876800"/>
              <a:gd name="connsiteY17" fmla="*/ 327660 h 5311140"/>
              <a:gd name="connsiteX18" fmla="*/ 91440 w 4876800"/>
              <a:gd name="connsiteY18" fmla="*/ 304800 h 5311140"/>
              <a:gd name="connsiteX0" fmla="*/ 91440 w 4876800"/>
              <a:gd name="connsiteY0" fmla="*/ 304800 h 5311140"/>
              <a:gd name="connsiteX1" fmla="*/ 99060 w 4876800"/>
              <a:gd name="connsiteY1" fmla="*/ 1005840 h 5311140"/>
              <a:gd name="connsiteX2" fmla="*/ 0 w 4876800"/>
              <a:gd name="connsiteY2" fmla="*/ 1737360 h 5311140"/>
              <a:gd name="connsiteX3" fmla="*/ 281940 w 4876800"/>
              <a:gd name="connsiteY3" fmla="*/ 2537460 h 5311140"/>
              <a:gd name="connsiteX4" fmla="*/ 45720 w 4876800"/>
              <a:gd name="connsiteY4" fmla="*/ 3223260 h 5311140"/>
              <a:gd name="connsiteX5" fmla="*/ 45720 w 4876800"/>
              <a:gd name="connsiteY5" fmla="*/ 3665220 h 5311140"/>
              <a:gd name="connsiteX6" fmla="*/ 937260 w 4876800"/>
              <a:gd name="connsiteY6" fmla="*/ 3992880 h 5311140"/>
              <a:gd name="connsiteX7" fmla="*/ 1203960 w 4876800"/>
              <a:gd name="connsiteY7" fmla="*/ 4648200 h 5311140"/>
              <a:gd name="connsiteX8" fmla="*/ 2308860 w 4876800"/>
              <a:gd name="connsiteY8" fmla="*/ 4831080 h 5311140"/>
              <a:gd name="connsiteX9" fmla="*/ 2217420 w 4876800"/>
              <a:gd name="connsiteY9" fmla="*/ 5311140 h 5311140"/>
              <a:gd name="connsiteX10" fmla="*/ 2827020 w 4876800"/>
              <a:gd name="connsiteY10" fmla="*/ 5311140 h 5311140"/>
              <a:gd name="connsiteX11" fmla="*/ 2819400 w 4876800"/>
              <a:gd name="connsiteY11" fmla="*/ 4434840 h 5311140"/>
              <a:gd name="connsiteX12" fmla="*/ 4198620 w 4876800"/>
              <a:gd name="connsiteY12" fmla="*/ 3764280 h 5311140"/>
              <a:gd name="connsiteX13" fmla="*/ 4686300 w 4876800"/>
              <a:gd name="connsiteY13" fmla="*/ 2506980 h 5311140"/>
              <a:gd name="connsiteX14" fmla="*/ 4876800 w 4876800"/>
              <a:gd name="connsiteY14" fmla="*/ 647700 h 5311140"/>
              <a:gd name="connsiteX15" fmla="*/ 3230880 w 4876800"/>
              <a:gd name="connsiteY15" fmla="*/ 15240 h 5311140"/>
              <a:gd name="connsiteX16" fmla="*/ 2377440 w 4876800"/>
              <a:gd name="connsiteY16" fmla="*/ 0 h 5311140"/>
              <a:gd name="connsiteX17" fmla="*/ 655320 w 4876800"/>
              <a:gd name="connsiteY17" fmla="*/ 327660 h 5311140"/>
              <a:gd name="connsiteX18" fmla="*/ 91440 w 4876800"/>
              <a:gd name="connsiteY18" fmla="*/ 304800 h 5311140"/>
              <a:gd name="connsiteX0" fmla="*/ 91440 w 4876800"/>
              <a:gd name="connsiteY0" fmla="*/ 304800 h 5311140"/>
              <a:gd name="connsiteX1" fmla="*/ 99060 w 4876800"/>
              <a:gd name="connsiteY1" fmla="*/ 1005840 h 5311140"/>
              <a:gd name="connsiteX2" fmla="*/ 0 w 4876800"/>
              <a:gd name="connsiteY2" fmla="*/ 1737360 h 5311140"/>
              <a:gd name="connsiteX3" fmla="*/ 281940 w 4876800"/>
              <a:gd name="connsiteY3" fmla="*/ 2537460 h 5311140"/>
              <a:gd name="connsiteX4" fmla="*/ 45720 w 4876800"/>
              <a:gd name="connsiteY4" fmla="*/ 3223260 h 5311140"/>
              <a:gd name="connsiteX5" fmla="*/ 45720 w 4876800"/>
              <a:gd name="connsiteY5" fmla="*/ 3665220 h 5311140"/>
              <a:gd name="connsiteX6" fmla="*/ 937260 w 4876800"/>
              <a:gd name="connsiteY6" fmla="*/ 3992880 h 5311140"/>
              <a:gd name="connsiteX7" fmla="*/ 1203960 w 4876800"/>
              <a:gd name="connsiteY7" fmla="*/ 4648200 h 5311140"/>
              <a:gd name="connsiteX8" fmla="*/ 2065020 w 4876800"/>
              <a:gd name="connsiteY8" fmla="*/ 4853940 h 5311140"/>
              <a:gd name="connsiteX9" fmla="*/ 2217420 w 4876800"/>
              <a:gd name="connsiteY9" fmla="*/ 5311140 h 5311140"/>
              <a:gd name="connsiteX10" fmla="*/ 2827020 w 4876800"/>
              <a:gd name="connsiteY10" fmla="*/ 5311140 h 5311140"/>
              <a:gd name="connsiteX11" fmla="*/ 2819400 w 4876800"/>
              <a:gd name="connsiteY11" fmla="*/ 4434840 h 5311140"/>
              <a:gd name="connsiteX12" fmla="*/ 4198620 w 4876800"/>
              <a:gd name="connsiteY12" fmla="*/ 3764280 h 5311140"/>
              <a:gd name="connsiteX13" fmla="*/ 4686300 w 4876800"/>
              <a:gd name="connsiteY13" fmla="*/ 2506980 h 5311140"/>
              <a:gd name="connsiteX14" fmla="*/ 4876800 w 4876800"/>
              <a:gd name="connsiteY14" fmla="*/ 647700 h 5311140"/>
              <a:gd name="connsiteX15" fmla="*/ 3230880 w 4876800"/>
              <a:gd name="connsiteY15" fmla="*/ 15240 h 5311140"/>
              <a:gd name="connsiteX16" fmla="*/ 2377440 w 4876800"/>
              <a:gd name="connsiteY16" fmla="*/ 0 h 5311140"/>
              <a:gd name="connsiteX17" fmla="*/ 655320 w 4876800"/>
              <a:gd name="connsiteY17" fmla="*/ 327660 h 5311140"/>
              <a:gd name="connsiteX18" fmla="*/ 91440 w 4876800"/>
              <a:gd name="connsiteY18" fmla="*/ 304800 h 5311140"/>
              <a:gd name="connsiteX0" fmla="*/ 464820 w 4876800"/>
              <a:gd name="connsiteY0" fmla="*/ 510540 h 5311140"/>
              <a:gd name="connsiteX1" fmla="*/ 99060 w 4876800"/>
              <a:gd name="connsiteY1" fmla="*/ 1005840 h 5311140"/>
              <a:gd name="connsiteX2" fmla="*/ 0 w 4876800"/>
              <a:gd name="connsiteY2" fmla="*/ 1737360 h 5311140"/>
              <a:gd name="connsiteX3" fmla="*/ 281940 w 4876800"/>
              <a:gd name="connsiteY3" fmla="*/ 2537460 h 5311140"/>
              <a:gd name="connsiteX4" fmla="*/ 45720 w 4876800"/>
              <a:gd name="connsiteY4" fmla="*/ 3223260 h 5311140"/>
              <a:gd name="connsiteX5" fmla="*/ 45720 w 4876800"/>
              <a:gd name="connsiteY5" fmla="*/ 3665220 h 5311140"/>
              <a:gd name="connsiteX6" fmla="*/ 937260 w 4876800"/>
              <a:gd name="connsiteY6" fmla="*/ 3992880 h 5311140"/>
              <a:gd name="connsiteX7" fmla="*/ 1203960 w 4876800"/>
              <a:gd name="connsiteY7" fmla="*/ 4648200 h 5311140"/>
              <a:gd name="connsiteX8" fmla="*/ 2065020 w 4876800"/>
              <a:gd name="connsiteY8" fmla="*/ 4853940 h 5311140"/>
              <a:gd name="connsiteX9" fmla="*/ 2217420 w 4876800"/>
              <a:gd name="connsiteY9" fmla="*/ 5311140 h 5311140"/>
              <a:gd name="connsiteX10" fmla="*/ 2827020 w 4876800"/>
              <a:gd name="connsiteY10" fmla="*/ 5311140 h 5311140"/>
              <a:gd name="connsiteX11" fmla="*/ 2819400 w 4876800"/>
              <a:gd name="connsiteY11" fmla="*/ 4434840 h 5311140"/>
              <a:gd name="connsiteX12" fmla="*/ 4198620 w 4876800"/>
              <a:gd name="connsiteY12" fmla="*/ 3764280 h 5311140"/>
              <a:gd name="connsiteX13" fmla="*/ 4686300 w 4876800"/>
              <a:gd name="connsiteY13" fmla="*/ 2506980 h 5311140"/>
              <a:gd name="connsiteX14" fmla="*/ 4876800 w 4876800"/>
              <a:gd name="connsiteY14" fmla="*/ 647700 h 5311140"/>
              <a:gd name="connsiteX15" fmla="*/ 3230880 w 4876800"/>
              <a:gd name="connsiteY15" fmla="*/ 15240 h 5311140"/>
              <a:gd name="connsiteX16" fmla="*/ 2377440 w 4876800"/>
              <a:gd name="connsiteY16" fmla="*/ 0 h 5311140"/>
              <a:gd name="connsiteX17" fmla="*/ 655320 w 4876800"/>
              <a:gd name="connsiteY17" fmla="*/ 327660 h 5311140"/>
              <a:gd name="connsiteX18" fmla="*/ 464820 w 4876800"/>
              <a:gd name="connsiteY18" fmla="*/ 510540 h 5311140"/>
              <a:gd name="connsiteX0" fmla="*/ 91440 w 4876800"/>
              <a:gd name="connsiteY0" fmla="*/ 327660 h 5311140"/>
              <a:gd name="connsiteX1" fmla="*/ 99060 w 4876800"/>
              <a:gd name="connsiteY1" fmla="*/ 1005840 h 5311140"/>
              <a:gd name="connsiteX2" fmla="*/ 0 w 4876800"/>
              <a:gd name="connsiteY2" fmla="*/ 1737360 h 5311140"/>
              <a:gd name="connsiteX3" fmla="*/ 281940 w 4876800"/>
              <a:gd name="connsiteY3" fmla="*/ 2537460 h 5311140"/>
              <a:gd name="connsiteX4" fmla="*/ 45720 w 4876800"/>
              <a:gd name="connsiteY4" fmla="*/ 3223260 h 5311140"/>
              <a:gd name="connsiteX5" fmla="*/ 45720 w 4876800"/>
              <a:gd name="connsiteY5" fmla="*/ 3665220 h 5311140"/>
              <a:gd name="connsiteX6" fmla="*/ 937260 w 4876800"/>
              <a:gd name="connsiteY6" fmla="*/ 3992880 h 5311140"/>
              <a:gd name="connsiteX7" fmla="*/ 1203960 w 4876800"/>
              <a:gd name="connsiteY7" fmla="*/ 4648200 h 5311140"/>
              <a:gd name="connsiteX8" fmla="*/ 2065020 w 4876800"/>
              <a:gd name="connsiteY8" fmla="*/ 4853940 h 5311140"/>
              <a:gd name="connsiteX9" fmla="*/ 2217420 w 4876800"/>
              <a:gd name="connsiteY9" fmla="*/ 5311140 h 5311140"/>
              <a:gd name="connsiteX10" fmla="*/ 2827020 w 4876800"/>
              <a:gd name="connsiteY10" fmla="*/ 5311140 h 5311140"/>
              <a:gd name="connsiteX11" fmla="*/ 2819400 w 4876800"/>
              <a:gd name="connsiteY11" fmla="*/ 4434840 h 5311140"/>
              <a:gd name="connsiteX12" fmla="*/ 4198620 w 4876800"/>
              <a:gd name="connsiteY12" fmla="*/ 3764280 h 5311140"/>
              <a:gd name="connsiteX13" fmla="*/ 4686300 w 4876800"/>
              <a:gd name="connsiteY13" fmla="*/ 2506980 h 5311140"/>
              <a:gd name="connsiteX14" fmla="*/ 4876800 w 4876800"/>
              <a:gd name="connsiteY14" fmla="*/ 647700 h 5311140"/>
              <a:gd name="connsiteX15" fmla="*/ 3230880 w 4876800"/>
              <a:gd name="connsiteY15" fmla="*/ 15240 h 5311140"/>
              <a:gd name="connsiteX16" fmla="*/ 2377440 w 4876800"/>
              <a:gd name="connsiteY16" fmla="*/ 0 h 5311140"/>
              <a:gd name="connsiteX17" fmla="*/ 655320 w 4876800"/>
              <a:gd name="connsiteY17" fmla="*/ 327660 h 5311140"/>
              <a:gd name="connsiteX18" fmla="*/ 91440 w 4876800"/>
              <a:gd name="connsiteY18" fmla="*/ 327660 h 531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76800" h="5311140">
                <a:moveTo>
                  <a:pt x="91440" y="327660"/>
                </a:moveTo>
                <a:lnTo>
                  <a:pt x="99060" y="1005840"/>
                </a:lnTo>
                <a:lnTo>
                  <a:pt x="0" y="1737360"/>
                </a:lnTo>
                <a:lnTo>
                  <a:pt x="281940" y="2537460"/>
                </a:lnTo>
                <a:lnTo>
                  <a:pt x="45720" y="3223260"/>
                </a:lnTo>
                <a:lnTo>
                  <a:pt x="45720" y="3665220"/>
                </a:lnTo>
                <a:lnTo>
                  <a:pt x="937260" y="3992880"/>
                </a:lnTo>
                <a:lnTo>
                  <a:pt x="1203960" y="4648200"/>
                </a:lnTo>
                <a:lnTo>
                  <a:pt x="2065020" y="4853940"/>
                </a:lnTo>
                <a:lnTo>
                  <a:pt x="2217420" y="5311140"/>
                </a:lnTo>
                <a:lnTo>
                  <a:pt x="2827020" y="5311140"/>
                </a:lnTo>
                <a:lnTo>
                  <a:pt x="2819400" y="4434840"/>
                </a:lnTo>
                <a:lnTo>
                  <a:pt x="4198620" y="3764280"/>
                </a:lnTo>
                <a:lnTo>
                  <a:pt x="4686300" y="2506980"/>
                </a:lnTo>
                <a:lnTo>
                  <a:pt x="4876800" y="647700"/>
                </a:lnTo>
                <a:lnTo>
                  <a:pt x="3230880" y="15240"/>
                </a:lnTo>
                <a:lnTo>
                  <a:pt x="2377440" y="0"/>
                </a:lnTo>
                <a:lnTo>
                  <a:pt x="655320" y="327660"/>
                </a:lnTo>
                <a:lnTo>
                  <a:pt x="91440" y="327660"/>
                </a:lnTo>
                <a:close/>
              </a:path>
            </a:pathLst>
          </a:custGeom>
          <a:solidFill>
            <a:srgbClr val="7030A0">
              <a:alpha val="25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76400" y="1371600"/>
            <a:ext cx="1215727" cy="3446527"/>
          </a:xfrm>
          <a:custGeom>
            <a:avLst/>
            <a:gdLst>
              <a:gd name="connsiteX0" fmla="*/ 1104900 w 1308100"/>
              <a:gd name="connsiteY0" fmla="*/ 0 h 3733800"/>
              <a:gd name="connsiteX1" fmla="*/ 1117600 w 1308100"/>
              <a:gd name="connsiteY1" fmla="*/ 660400 h 3733800"/>
              <a:gd name="connsiteX2" fmla="*/ 1028700 w 1308100"/>
              <a:gd name="connsiteY2" fmla="*/ 1435100 h 3733800"/>
              <a:gd name="connsiteX3" fmla="*/ 1308100 w 1308100"/>
              <a:gd name="connsiteY3" fmla="*/ 2254250 h 3733800"/>
              <a:gd name="connsiteX4" fmla="*/ 1079500 w 1308100"/>
              <a:gd name="connsiteY4" fmla="*/ 2914650 h 3733800"/>
              <a:gd name="connsiteX5" fmla="*/ 1079500 w 1308100"/>
              <a:gd name="connsiteY5" fmla="*/ 3492500 h 3733800"/>
              <a:gd name="connsiteX6" fmla="*/ 571500 w 1308100"/>
              <a:gd name="connsiteY6" fmla="*/ 3733800 h 3733800"/>
              <a:gd name="connsiteX7" fmla="*/ 0 w 1308100"/>
              <a:gd name="connsiteY7" fmla="*/ 3403600 h 3733800"/>
              <a:gd name="connsiteX8" fmla="*/ 6350 w 1308100"/>
              <a:gd name="connsiteY8" fmla="*/ 25400 h 3733800"/>
              <a:gd name="connsiteX9" fmla="*/ 1104900 w 1308100"/>
              <a:gd name="connsiteY9" fmla="*/ 0 h 3733800"/>
              <a:gd name="connsiteX0" fmla="*/ 1104900 w 1308100"/>
              <a:gd name="connsiteY0" fmla="*/ 0 h 3708400"/>
              <a:gd name="connsiteX1" fmla="*/ 1117600 w 1308100"/>
              <a:gd name="connsiteY1" fmla="*/ 635000 h 3708400"/>
              <a:gd name="connsiteX2" fmla="*/ 1028700 w 1308100"/>
              <a:gd name="connsiteY2" fmla="*/ 1409700 h 3708400"/>
              <a:gd name="connsiteX3" fmla="*/ 1308100 w 1308100"/>
              <a:gd name="connsiteY3" fmla="*/ 2228850 h 3708400"/>
              <a:gd name="connsiteX4" fmla="*/ 1079500 w 1308100"/>
              <a:gd name="connsiteY4" fmla="*/ 2889250 h 3708400"/>
              <a:gd name="connsiteX5" fmla="*/ 1079500 w 1308100"/>
              <a:gd name="connsiteY5" fmla="*/ 3467100 h 3708400"/>
              <a:gd name="connsiteX6" fmla="*/ 571500 w 1308100"/>
              <a:gd name="connsiteY6" fmla="*/ 3708400 h 3708400"/>
              <a:gd name="connsiteX7" fmla="*/ 0 w 1308100"/>
              <a:gd name="connsiteY7" fmla="*/ 3378200 h 3708400"/>
              <a:gd name="connsiteX8" fmla="*/ 6350 w 1308100"/>
              <a:gd name="connsiteY8" fmla="*/ 0 h 3708400"/>
              <a:gd name="connsiteX9" fmla="*/ 1104900 w 1308100"/>
              <a:gd name="connsiteY9" fmla="*/ 0 h 37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8100" h="3708400">
                <a:moveTo>
                  <a:pt x="1104900" y="0"/>
                </a:moveTo>
                <a:lnTo>
                  <a:pt x="1117600" y="635000"/>
                </a:lnTo>
                <a:lnTo>
                  <a:pt x="1028700" y="1409700"/>
                </a:lnTo>
                <a:lnTo>
                  <a:pt x="1308100" y="2228850"/>
                </a:lnTo>
                <a:lnTo>
                  <a:pt x="1079500" y="2889250"/>
                </a:lnTo>
                <a:lnTo>
                  <a:pt x="1079500" y="3467100"/>
                </a:lnTo>
                <a:lnTo>
                  <a:pt x="571500" y="3708400"/>
                </a:lnTo>
                <a:lnTo>
                  <a:pt x="0" y="3378200"/>
                </a:lnTo>
                <a:cubicBezTo>
                  <a:pt x="2117" y="2252133"/>
                  <a:pt x="4233" y="1126067"/>
                  <a:pt x="6350" y="0"/>
                </a:cubicBezTo>
                <a:lnTo>
                  <a:pt x="1104900" y="0"/>
                </a:ln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209800" y="4648200"/>
            <a:ext cx="1480118" cy="849829"/>
          </a:xfrm>
          <a:custGeom>
            <a:avLst/>
            <a:gdLst>
              <a:gd name="connsiteX0" fmla="*/ 15240 w 1600200"/>
              <a:gd name="connsiteY0" fmla="*/ 312420 h 906780"/>
              <a:gd name="connsiteX1" fmla="*/ 518160 w 1600200"/>
              <a:gd name="connsiteY1" fmla="*/ 68580 h 906780"/>
              <a:gd name="connsiteX2" fmla="*/ 518160 w 1600200"/>
              <a:gd name="connsiteY2" fmla="*/ 0 h 906780"/>
              <a:gd name="connsiteX3" fmla="*/ 1356360 w 1600200"/>
              <a:gd name="connsiteY3" fmla="*/ 289560 h 906780"/>
              <a:gd name="connsiteX4" fmla="*/ 1600200 w 1600200"/>
              <a:gd name="connsiteY4" fmla="*/ 906780 h 906780"/>
              <a:gd name="connsiteX5" fmla="*/ 0 w 1600200"/>
              <a:gd name="connsiteY5" fmla="*/ 891540 h 906780"/>
              <a:gd name="connsiteX6" fmla="*/ 15240 w 1600200"/>
              <a:gd name="connsiteY6" fmla="*/ 312420 h 906780"/>
              <a:gd name="connsiteX0" fmla="*/ 0 w 1584960"/>
              <a:gd name="connsiteY0" fmla="*/ 312420 h 937260"/>
              <a:gd name="connsiteX1" fmla="*/ 502920 w 1584960"/>
              <a:gd name="connsiteY1" fmla="*/ 68580 h 937260"/>
              <a:gd name="connsiteX2" fmla="*/ 502920 w 1584960"/>
              <a:gd name="connsiteY2" fmla="*/ 0 h 937260"/>
              <a:gd name="connsiteX3" fmla="*/ 1341120 w 1584960"/>
              <a:gd name="connsiteY3" fmla="*/ 289560 h 937260"/>
              <a:gd name="connsiteX4" fmla="*/ 1584960 w 1584960"/>
              <a:gd name="connsiteY4" fmla="*/ 906780 h 937260"/>
              <a:gd name="connsiteX5" fmla="*/ 0 w 1584960"/>
              <a:gd name="connsiteY5" fmla="*/ 937260 h 937260"/>
              <a:gd name="connsiteX6" fmla="*/ 0 w 1584960"/>
              <a:gd name="connsiteY6" fmla="*/ 312420 h 937260"/>
              <a:gd name="connsiteX0" fmla="*/ 7620 w 1592580"/>
              <a:gd name="connsiteY0" fmla="*/ 312420 h 914400"/>
              <a:gd name="connsiteX1" fmla="*/ 510540 w 1592580"/>
              <a:gd name="connsiteY1" fmla="*/ 68580 h 914400"/>
              <a:gd name="connsiteX2" fmla="*/ 510540 w 1592580"/>
              <a:gd name="connsiteY2" fmla="*/ 0 h 914400"/>
              <a:gd name="connsiteX3" fmla="*/ 1348740 w 1592580"/>
              <a:gd name="connsiteY3" fmla="*/ 289560 h 914400"/>
              <a:gd name="connsiteX4" fmla="*/ 1592580 w 1592580"/>
              <a:gd name="connsiteY4" fmla="*/ 906780 h 914400"/>
              <a:gd name="connsiteX5" fmla="*/ 0 w 1592580"/>
              <a:gd name="connsiteY5" fmla="*/ 914400 h 914400"/>
              <a:gd name="connsiteX6" fmla="*/ 7620 w 1592580"/>
              <a:gd name="connsiteY6" fmla="*/ 31242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2580" h="914400">
                <a:moveTo>
                  <a:pt x="7620" y="312420"/>
                </a:moveTo>
                <a:lnTo>
                  <a:pt x="510540" y="68580"/>
                </a:lnTo>
                <a:lnTo>
                  <a:pt x="510540" y="0"/>
                </a:lnTo>
                <a:lnTo>
                  <a:pt x="1348740" y="289560"/>
                </a:lnTo>
                <a:lnTo>
                  <a:pt x="1592580" y="906780"/>
                </a:lnTo>
                <a:lnTo>
                  <a:pt x="0" y="914400"/>
                </a:lnTo>
                <a:lnTo>
                  <a:pt x="7620" y="312420"/>
                </a:ln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Documents\Stephen Beckert\My Documents\EMIS\Senior Design Lockheed\Resort Color2_Presentation_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04906"/>
            <a:ext cx="8153400" cy="585799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924800" cy="1143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Sample Infrastructure System:  Big Bear Resort  </a:t>
            </a:r>
            <a:endParaRPr lang="en-US" sz="3000" dirty="0"/>
          </a:p>
        </p:txBody>
      </p:sp>
      <p:sp>
        <p:nvSpPr>
          <p:cNvPr id="6" name="Rectangle 5"/>
          <p:cNvSpPr/>
          <p:nvPr/>
        </p:nvSpPr>
        <p:spPr>
          <a:xfrm>
            <a:off x="6781800" y="2286000"/>
            <a:ext cx="1371600" cy="2057400"/>
          </a:xfrm>
          <a:prstGeom prst="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14800" y="914400"/>
            <a:ext cx="2590800" cy="3276600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0600" y="2209800"/>
            <a:ext cx="1600200" cy="2743200"/>
          </a:xfrm>
          <a:prstGeom prst="rect">
            <a:avLst/>
          </a:prstGeom>
          <a:noFill/>
          <a:ln w="444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5334000"/>
            <a:ext cx="685800" cy="609600"/>
          </a:xfrm>
          <a:prstGeom prst="rect">
            <a:avLst/>
          </a:prstGeom>
          <a:noFill/>
          <a:ln w="444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00200" y="5029200"/>
            <a:ext cx="1143000" cy="685800"/>
          </a:xfrm>
          <a:prstGeom prst="rect">
            <a:avLst/>
          </a:prstGeom>
          <a:noFill/>
          <a:ln w="44450">
            <a:solidFill>
              <a:srgbClr val="F89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05200" y="2209800"/>
            <a:ext cx="533400" cy="609600"/>
          </a:xfrm>
          <a:prstGeom prst="rect">
            <a:avLst/>
          </a:prstGeom>
          <a:noFill/>
          <a:ln w="44450"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6553200" y="4648200"/>
            <a:ext cx="304800" cy="0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553200" y="4876800"/>
            <a:ext cx="3048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53200" y="5105400"/>
            <a:ext cx="304800" cy="0"/>
          </a:xfrm>
          <a:prstGeom prst="line">
            <a:avLst/>
          </a:prstGeom>
          <a:ln w="4445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553200" y="5334000"/>
            <a:ext cx="304800" cy="0"/>
          </a:xfrm>
          <a:prstGeom prst="line">
            <a:avLst/>
          </a:prstGeom>
          <a:ln w="444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53200" y="5562600"/>
            <a:ext cx="304800" cy="0"/>
          </a:xfrm>
          <a:prstGeom prst="line">
            <a:avLst/>
          </a:prstGeom>
          <a:ln w="44450">
            <a:solidFill>
              <a:srgbClr val="F890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53200" y="5791200"/>
            <a:ext cx="304800" cy="0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58000" y="44958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Military/Nat. Defense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0" y="47244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Industrial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0" y="49530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Water/Sewage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0" y="51816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Financial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0" y="54102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Emergency Services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0" y="56388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Government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Documents\Stephen Beckert\My Documents\EMIS\Senior Design Lockheed\Resort Color2_Presentation_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04906"/>
            <a:ext cx="8153400" cy="585799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924800" cy="1143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Sample Infrastructure System:  Big Bear Resort  </a:t>
            </a:r>
            <a:endParaRPr lang="en-US" sz="3000" dirty="0"/>
          </a:p>
        </p:txBody>
      </p:sp>
      <p:sp>
        <p:nvSpPr>
          <p:cNvPr id="12" name="Rectangle 11"/>
          <p:cNvSpPr/>
          <p:nvPr/>
        </p:nvSpPr>
        <p:spPr>
          <a:xfrm>
            <a:off x="6019800" y="4419600"/>
            <a:ext cx="152400" cy="1524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77000" y="4724400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477000" y="5029200"/>
            <a:ext cx="152400" cy="152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629400" y="43434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Standard State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9400" y="46482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Functioning Improperly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14800" y="30480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Baskerville Old Face" pitchFamily="18" charset="0"/>
              </a:rPr>
              <a:t>E1</a:t>
            </a:r>
            <a:endParaRPr lang="en-US" sz="72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9400" y="49530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Destroyed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286000" y="2667000"/>
            <a:ext cx="304800" cy="3048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895600" y="4495800"/>
            <a:ext cx="304800" cy="3048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191000" y="1905000"/>
            <a:ext cx="304800" cy="3048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858000" y="2362200"/>
            <a:ext cx="304800" cy="3048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05200" y="4800600"/>
            <a:ext cx="381000" cy="381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828800" y="2286000"/>
            <a:ext cx="228600" cy="2286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105400" y="1828800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486400" y="2133600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895600" y="5410200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524000" y="3581400"/>
            <a:ext cx="152400" cy="3810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676400" y="4267200"/>
            <a:ext cx="381000" cy="1524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114800" y="30480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Baskerville Old Face" pitchFamily="18" charset="0"/>
              </a:rPr>
              <a:t>E2</a:t>
            </a:r>
            <a:endParaRPr lang="en-US" sz="72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67200" y="1143000"/>
            <a:ext cx="381000" cy="1524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14800" y="30480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Baskerville Old Face" pitchFamily="18" charset="0"/>
              </a:rPr>
              <a:t>E3</a:t>
            </a:r>
            <a:endParaRPr lang="en-US" sz="72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676400" y="1752600"/>
            <a:ext cx="457200" cy="2286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743200" y="2057400"/>
            <a:ext cx="457200" cy="2286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953000" y="1981200"/>
            <a:ext cx="304800" cy="2286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105400" y="17526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410200" y="21336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943600" y="22860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324600" y="25146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24600" y="2971800"/>
            <a:ext cx="381000" cy="2286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086600" y="2819400"/>
            <a:ext cx="381000" cy="2286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286000" y="34290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371600" y="32766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0" y="22860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895600" y="54102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743200" y="5181600"/>
            <a:ext cx="381000" cy="2286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181600" y="24384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524000" y="42672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flipV="1">
            <a:off x="1600200" y="4495800"/>
            <a:ext cx="228600" cy="3810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600200" y="3048000"/>
            <a:ext cx="152400" cy="3810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600200" y="2743200"/>
            <a:ext cx="381000" cy="2286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rot="3243037">
            <a:off x="1959958" y="2500693"/>
            <a:ext cx="347284" cy="124664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657600" y="5181600"/>
            <a:ext cx="152400" cy="3048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648200" y="2133600"/>
            <a:ext cx="381000" cy="1524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334000" y="2667000"/>
            <a:ext cx="304800" cy="1524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 rot="3033039" flipV="1">
            <a:off x="4956276" y="2604499"/>
            <a:ext cx="304800" cy="1524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14400" y="990600"/>
            <a:ext cx="914400" cy="7620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124200" y="5867400"/>
            <a:ext cx="914400" cy="7620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248400" y="4419600"/>
            <a:ext cx="152400" cy="152400"/>
          </a:xfrm>
          <a:prstGeom prst="rect">
            <a:avLst/>
          </a:prstGeom>
          <a:solidFill>
            <a:srgbClr val="002F8E"/>
          </a:solidFill>
          <a:ln>
            <a:solidFill>
              <a:srgbClr val="002F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477000" y="4419600"/>
            <a:ext cx="152400" cy="15240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/>
      <p:bldP spid="32" grpId="1"/>
      <p:bldP spid="31" grpId="0" animBg="1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763000" cy="990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Opportunities in EMP 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Impact Analysis</a:t>
            </a: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2971800"/>
          </a:xfrm>
        </p:spPr>
        <p:txBody>
          <a:bodyPr numCol="1"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5"/>
              </a:spcAft>
              <a:buFont typeface="Wingdings" pitchFamily="2" charset="2"/>
              <a:buChar char="Ø"/>
            </a:pPr>
            <a:r>
              <a:rPr lang="en-US" sz="2000" dirty="0" smtClean="0"/>
              <a:t>Failure Mode and Effects Analysis (FMEA/FMECA):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5"/>
              </a:spcAft>
              <a:buClr>
                <a:schemeClr val="tx1"/>
              </a:buClr>
              <a:buFontTx/>
              <a:buChar char="-"/>
            </a:pPr>
            <a:r>
              <a:rPr lang="en-US" sz="1600" dirty="0" smtClean="0"/>
              <a:t>Bottom </a:t>
            </a:r>
            <a:r>
              <a:rPr lang="en-US" sz="1600" dirty="0" smtClean="0"/>
              <a:t>Up </a:t>
            </a:r>
            <a:r>
              <a:rPr lang="en-US" sz="1600" dirty="0" smtClean="0"/>
              <a:t>Approach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5"/>
              </a:spcAft>
              <a:buClr>
                <a:schemeClr val="tx1"/>
              </a:buClr>
              <a:buFontTx/>
              <a:buChar char="-"/>
            </a:pPr>
            <a:r>
              <a:rPr lang="en-US" sz="1600" dirty="0" smtClean="0"/>
              <a:t>Fails to Account for Combined Effects Across Infrastructures</a:t>
            </a:r>
            <a:endParaRPr lang="en-US" sz="16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5"/>
              </a:spcAft>
              <a:buClr>
                <a:schemeClr val="accent2"/>
              </a:buClr>
              <a:buNone/>
            </a:pPr>
            <a:endParaRPr lang="en-US" sz="15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5"/>
              </a:spcAft>
              <a:buFont typeface="Wingdings" pitchFamily="2" charset="2"/>
              <a:buChar char="Ø"/>
            </a:pPr>
            <a:r>
              <a:rPr lang="en-US" sz="2000" dirty="0" smtClean="0"/>
              <a:t>Fault Tree </a:t>
            </a:r>
            <a:r>
              <a:rPr lang="en-US" sz="2000" dirty="0" smtClean="0"/>
              <a:t>Analysis (FTA):</a:t>
            </a:r>
            <a:endParaRPr lang="en-US" sz="20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5"/>
              </a:spcAft>
              <a:buClr>
                <a:schemeClr val="tx1"/>
              </a:buClr>
              <a:buFontTx/>
              <a:buChar char="-"/>
            </a:pPr>
            <a:r>
              <a:rPr lang="en-US" sz="1600" dirty="0" smtClean="0"/>
              <a:t>Top </a:t>
            </a:r>
            <a:r>
              <a:rPr lang="en-US" sz="1600" dirty="0" smtClean="0"/>
              <a:t>Down </a:t>
            </a:r>
            <a:r>
              <a:rPr lang="en-US" sz="1600" dirty="0" smtClean="0"/>
              <a:t>Approach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5"/>
              </a:spcAft>
              <a:buClr>
                <a:schemeClr val="tx1"/>
              </a:buClr>
              <a:buFontTx/>
              <a:buChar char="-"/>
            </a:pPr>
            <a:r>
              <a:rPr lang="en-US" sz="1600" dirty="0" smtClean="0"/>
              <a:t>Does Not Find All Initiating Faults</a:t>
            </a:r>
            <a:endParaRPr lang="en-US" sz="16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5"/>
              </a:spcAft>
              <a:buClr>
                <a:schemeClr val="accent2"/>
              </a:buClr>
              <a:buNone/>
            </a:pPr>
            <a:endParaRPr lang="en-US" sz="15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5"/>
              </a:spcAft>
              <a:buFont typeface="Wingdings" pitchFamily="2" charset="2"/>
              <a:buChar char="Ø"/>
            </a:pPr>
            <a:r>
              <a:rPr lang="en-US" sz="2000" dirty="0" smtClean="0"/>
              <a:t>Bouncing </a:t>
            </a:r>
            <a:r>
              <a:rPr lang="en-US" sz="2000" dirty="0" smtClean="0"/>
              <a:t>Failure </a:t>
            </a:r>
            <a:r>
              <a:rPr lang="en-US" sz="2000" dirty="0" smtClean="0"/>
              <a:t>Analysis (BFA):</a:t>
            </a:r>
            <a:endParaRPr lang="en-US" sz="20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5"/>
              </a:spcAft>
              <a:buClr>
                <a:schemeClr val="tx1"/>
              </a:buClr>
              <a:buFontTx/>
              <a:buChar char="-"/>
            </a:pPr>
            <a:r>
              <a:rPr lang="en-US" sz="1600" dirty="0" smtClean="0"/>
              <a:t>Multi-Point </a:t>
            </a:r>
            <a:r>
              <a:rPr lang="en-US" sz="1600" dirty="0" smtClean="0"/>
              <a:t>Critical Path </a:t>
            </a:r>
            <a:r>
              <a:rPr lang="en-US" sz="1600" dirty="0" smtClean="0"/>
              <a:t>Approach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5"/>
              </a:spcAft>
              <a:buClr>
                <a:schemeClr val="tx1"/>
              </a:buClr>
              <a:buFontTx/>
              <a:buChar char="-"/>
            </a:pPr>
            <a:r>
              <a:rPr lang="en-US" sz="1600" dirty="0" smtClean="0"/>
              <a:t>Does Not </a:t>
            </a:r>
            <a:r>
              <a:rPr lang="en-US" sz="1600" dirty="0" smtClean="0"/>
              <a:t>P</a:t>
            </a:r>
            <a:r>
              <a:rPr lang="en-US" sz="1600" dirty="0" smtClean="0"/>
              <a:t>rovide Quantifiable Values</a:t>
            </a:r>
            <a:endParaRPr lang="en-US" sz="1600" dirty="0" smtClean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/>
          <a:srcRect l="27856" t="22571" r="6250" b="17143"/>
          <a:stretch>
            <a:fillRect/>
          </a:stretch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1310</TotalTime>
  <Words>780</Words>
  <Application>Microsoft Office PowerPoint</Application>
  <PresentationFormat>On-screen Show (4:3)</PresentationFormat>
  <Paragraphs>179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Technic</vt:lpstr>
      <vt:lpstr>EMP Case Study:  Capturing Infrastructure interdependencies</vt:lpstr>
      <vt:lpstr>What is EMP?</vt:lpstr>
      <vt:lpstr>What is EMP?</vt:lpstr>
      <vt:lpstr>EMP Effects are Dependent on the Size of the Conductors Present</vt:lpstr>
      <vt:lpstr>Types of Attacks</vt:lpstr>
      <vt:lpstr>Interconnectivity of U.S. Power Grid</vt:lpstr>
      <vt:lpstr>Sample Infrastructure System:  Big Bear Resort  </vt:lpstr>
      <vt:lpstr>Sample Infrastructure System:  Big Bear Resort  </vt:lpstr>
      <vt:lpstr>Opportunities in EMP Impact Analysis</vt:lpstr>
      <vt:lpstr>3D Spherical Impact Network Model</vt:lpstr>
      <vt:lpstr>How much Protection Can the United States Get for a Dollar? </vt:lpstr>
      <vt:lpstr>Slide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 Case Study</dc:title>
  <dc:creator>Pierce Meier</dc:creator>
  <cp:lastModifiedBy>Stephen</cp:lastModifiedBy>
  <cp:revision>201</cp:revision>
  <dcterms:created xsi:type="dcterms:W3CDTF">2010-03-07T00:16:37Z</dcterms:created>
  <dcterms:modified xsi:type="dcterms:W3CDTF">2010-05-09T22:16:11Z</dcterms:modified>
</cp:coreProperties>
</file>