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charts/chart7.xml" ContentType="application/vnd.openxmlformats-officedocument.drawingml.chart+xml"/>
  <Override PartName="/ppt/notesSlides/notesSlide30.xml" ContentType="application/vnd.openxmlformats-officedocument.presentationml.notesSlide+xml"/>
  <Default Extension="bin" ContentType="application/vnd.openxmlformats-officedocument.presentationml.printerSettings"/>
  <Override PartName="/ppt/slideLayouts/slideLayout20.xml" ContentType="application/vnd.openxmlformats-officedocument.presentationml.slideLayout+xml"/>
  <Override PartName="/ppt/slideLayouts/slideLayout17.xml" ContentType="application/vnd.openxmlformats-officedocument.presentationml.slideLayout+xml"/>
  <Override PartName="/ppt/notesSlides/notesSlide13.xml" ContentType="application/vnd.openxmlformats-officedocument.presentationml.notesSlide+xml"/>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xml" ContentType="application/vnd.openxmlformats-officedocument.presentationml.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s/slide23.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charts/chart4.xml" ContentType="application/vnd.openxmlformats-officedocument.drawingml.chart+xml"/>
  <Override PartName="/ppt/slides/slide11.xml" ContentType="application/vnd.openxmlformats-officedocument.presentationml.slide+xml"/>
  <Default Extension="gif" ContentType="image/gif"/>
  <Override PartName="/ppt/notesSlides/notesSlide8.xml" ContentType="application/vnd.openxmlformats-officedocument.presentationml.notesSlide+xml"/>
  <Override PartName="/ppt/slideLayouts/slideLayout14.xml" ContentType="application/vnd.openxmlformats-officedocument.presentationml.slideLayout+xml"/>
  <Override PartName="/ppt/theme/themeOverride4.xml" ContentType="application/vnd.openxmlformats-officedocument.themeOverride+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slideLayouts/slideLayout21.xml" ContentType="application/vnd.openxmlformats-officedocument.presentationml.slideLayout+xml"/>
  <Override PartName="/ppt/slideLayouts/slideLayout18.xml" ContentType="application/vnd.openxmlformats-officedocument.presentationml.slideLayout+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4.xml" ContentType="application/vnd.openxmlformats-officedocument.presentationml.slide+xml"/>
  <Override PartName="/ppt/slideLayouts/slideLayout2.xml" ContentType="application/vnd.openxmlformats-officedocument.presentationml.slideLayout+xml"/>
  <Override PartName="/ppt/notesSlides/notesSlide35.xml" ContentType="application/vnd.openxmlformats-officedocument.presentationml.notesSlide+xml"/>
  <Override PartName="/ppt/slides/slide24.xml" ContentType="application/vnd.openxmlformats-officedocument.presentationml.slide+xml"/>
  <Override PartName="/ppt/charts/chart1.xml" ContentType="application/vnd.openxmlformats-officedocument.drawingml.chart+xml"/>
  <Override PartName="/ppt/theme/theme2.xml" ContentType="application/vnd.openxmlformats-officedocument.theme+xml"/>
  <Override PartName="/ppt/slideLayouts/slideLayout11.xml" ContentType="application/vnd.openxmlformats-officedocument.presentationml.slideLayout+xml"/>
  <Override PartName="/ppt/theme/themeOverride1.xml" ContentType="application/vnd.openxmlformats-officedocument.themeOverride+xml"/>
  <Override PartName="/ppt/notesSlides/notesSlide18.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Override PartName="/ppt/slides/slide8.xml" ContentType="application/vnd.openxmlformats-officedocument.presentationml.slide+xml"/>
  <Override PartName="/ppt/slides/slide12.xml" ContentType="application/vnd.openxmlformats-officedocument.presentationml.slide+xml"/>
  <Override PartName="/ppt/slideLayouts/slideLayout6.xml" ContentType="application/vnd.openxmlformats-officedocument.presentationml.slideLayout+xml"/>
  <Override PartName="/ppt/slides/slide28.xml" ContentType="application/vnd.openxmlformats-officedocument.presentationml.slide+xml"/>
  <Override PartName="/ppt/charts/chart5.xml" ContentType="application/vnd.openxmlformats-officedocument.drawingml.chart+xml"/>
  <Override PartName="/ppt/slides/slide31.xml" ContentType="application/vnd.openxmlformats-officedocument.presentationml.slide+xml"/>
  <Override PartName="/ppt/notesSlides/notesSlide9.xml" ContentType="application/vnd.openxmlformats-officedocument.presentationml.notesSlide+xml"/>
  <Override PartName="/ppt/slideLayouts/slideLayout15.xml" ContentType="application/vnd.openxmlformats-officedocument.presentationml.slideLayout+xml"/>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Layouts/slideLayout22.xml" ContentType="application/vnd.openxmlformats-officedocument.presentationml.slideLayout+xml"/>
  <Override PartName="/ppt/slideLayouts/slideLayout19.xml" ContentType="application/vnd.openxmlformats-officedocument.presentationml.slideLayout+xml"/>
  <Override PartName="/ppt/notesSlides/notesSlide15.xml" ContentType="application/vnd.openxmlformats-officedocument.presentationml.notesSlide+xml"/>
  <Override PartName="/ppt/notesSlides/notesSlide4.xml" ContentType="application/vnd.openxmlformats-officedocument.presentationml.notes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charts/chart2.xml" ContentType="application/vnd.openxmlformats-officedocument.drawingml.chart+xml"/>
  <Override PartName="/ppt/theme/theme3.xml" ContentType="application/vnd.openxmlformats-officedocument.theme+xml"/>
  <Override PartName="/ppt/slideLayouts/slideLayout12.xml" ContentType="application/vnd.openxmlformats-officedocument.presentationml.slideLayout+xml"/>
  <Override PartName="/ppt/theme/themeOverride2.xml" ContentType="application/vnd.openxmlformats-officedocument.themeOverride+xml"/>
  <Override PartName="/ppt/notesSlides/notesSlide19.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slides/slide32.xml" ContentType="application/vnd.openxmlformats-officedocument.presentationml.slide+xml"/>
  <Override PartName="/ppt/slides/slide29.xml" ContentType="application/vnd.openxmlformats-officedocument.presentationml.slide+xml"/>
  <Override PartName="/ppt/charts/chart6.xml" ContentType="application/vnd.openxmlformats-officedocument.drawingml.chart+xml"/>
  <Override PartName="/ppt/viewProps.xml" ContentType="application/vnd.openxmlformats-officedocument.presentationml.viewProps+xml"/>
  <Override PartName="/docProps/app.xml" ContentType="application/vnd.openxmlformats-officedocument.extended-properties+xml"/>
  <Override PartName="/ppt/slideLayouts/slideLayout16.xml" ContentType="application/vnd.openxmlformats-officedocument.presentationml.slideLayout+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drawings/drawing1.xml" ContentType="application/vnd.openxmlformats-officedocument.drawingml.chartshapes+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slides/slide6.xml" ContentType="application/vnd.openxmlformats-officedocument.presentationml.slide+xml"/>
  <Override PartName="/ppt/slideMasters/slideMaster2.xml" ContentType="application/vnd.openxmlformats-officedocument.presentationml.slideMaster+xml"/>
  <Override PartName="/ppt/slideLayouts/slideLayout4.xml" ContentType="application/vnd.openxmlformats-officedocument.presentationml.slideLayout+xml"/>
  <Override PartName="/ppt/slides/slide26.xml" ContentType="application/vnd.openxmlformats-officedocument.presentationml.slide+xml"/>
  <Override PartName="/ppt/charts/chart3.xml" ContentType="application/vnd.openxmlformats-officedocument.drawingml.chart+xml"/>
  <Override PartName="/ppt/slides/slide10.xml" ContentType="application/vnd.openxmlformats-officedocument.presentationml.slide+xml"/>
  <Override PartName="/ppt/slideLayouts/slideLayout13.xml" ContentType="application/vnd.openxmlformats-officedocument.presentationml.slideLayout+xml"/>
  <Override PartName="/ppt/theme/themeOverride3.xml" ContentType="application/vnd.openxmlformats-officedocument.themeOverride+xml"/>
  <Default Extension="png" ContentType="image/png"/>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 id="2147483672" r:id="rId2"/>
  </p:sldMasterIdLst>
  <p:notesMasterIdLst>
    <p:notesMasterId r:id="rId38"/>
  </p:notesMasterIdLst>
  <p:sldIdLst>
    <p:sldId id="256" r:id="rId3"/>
    <p:sldId id="289" r:id="rId4"/>
    <p:sldId id="290" r:id="rId5"/>
    <p:sldId id="281" r:id="rId6"/>
    <p:sldId id="282" r:id="rId7"/>
    <p:sldId id="265" r:id="rId8"/>
    <p:sldId id="266" r:id="rId9"/>
    <p:sldId id="267" r:id="rId10"/>
    <p:sldId id="262" r:id="rId11"/>
    <p:sldId id="261" r:id="rId12"/>
    <p:sldId id="260" r:id="rId13"/>
    <p:sldId id="309" r:id="rId14"/>
    <p:sldId id="300" r:id="rId15"/>
    <p:sldId id="273" r:id="rId16"/>
    <p:sldId id="264" r:id="rId17"/>
    <p:sldId id="279" r:id="rId18"/>
    <p:sldId id="297" r:id="rId19"/>
    <p:sldId id="277" r:id="rId20"/>
    <p:sldId id="286" r:id="rId21"/>
    <p:sldId id="305" r:id="rId22"/>
    <p:sldId id="302" r:id="rId23"/>
    <p:sldId id="291" r:id="rId24"/>
    <p:sldId id="310" r:id="rId25"/>
    <p:sldId id="258" r:id="rId26"/>
    <p:sldId id="278" r:id="rId27"/>
    <p:sldId id="292" r:id="rId28"/>
    <p:sldId id="311" r:id="rId29"/>
    <p:sldId id="293" r:id="rId30"/>
    <p:sldId id="288" r:id="rId31"/>
    <p:sldId id="306" r:id="rId32"/>
    <p:sldId id="307" r:id="rId33"/>
    <p:sldId id="287" r:id="rId34"/>
    <p:sldId id="294" r:id="rId35"/>
    <p:sldId id="295" r:id="rId36"/>
    <p:sldId id="274"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F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vertBarState="maximized">
    <p:restoredLeft sz="31196" autoAdjust="0"/>
    <p:restoredTop sz="79091" autoAdjust="0"/>
  </p:normalViewPr>
  <p:slideViewPr>
    <p:cSldViewPr>
      <p:cViewPr>
        <p:scale>
          <a:sx n="66" d="100"/>
          <a:sy n="66" d="100"/>
        </p:scale>
        <p:origin x="-856" y="-3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notesMaster" Target="notesMasters/notesMaster1.xml"/><Relationship Id="rId39" Type="http://schemas.openxmlformats.org/officeDocument/2006/relationships/printerSettings" Target="printerSettings/printerSettings1.bin"/><Relationship Id="rId40" Type="http://schemas.openxmlformats.org/officeDocument/2006/relationships/presProps" Target="presProps.xml"/><Relationship Id="rId41" Type="http://schemas.openxmlformats.org/officeDocument/2006/relationships/viewProps" Target="viewProps.xml"/><Relationship Id="rId42" Type="http://schemas.openxmlformats.org/officeDocument/2006/relationships/theme" Target="theme/theme1.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kevanto:Documents:School:Senior%20Design:Averages.xlsx" TargetMode="External"/><Relationship Id="rId2"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E:\Test%20time%20breakdown_kyle.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E:\Test%20time%20breakdown_kyle.xlsx" TargetMode="External"/></Relationships>
</file>

<file path=ppt/charts/_rels/chart4.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E:\Test%20time%20breakdown_kyle.xlsx" TargetMode="External"/></Relationships>
</file>

<file path=ppt/charts/_rels/chart5.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C:\Documents%20and%20Settings\Owner\My%20Documents\methodist%20march%2016-march%2030.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Emily\Documents\Emily\EMIS\Senior%20Design\April%20Data_rev2.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Emily\Documents\Emily\EMIS\Senior%20Design\April%20Data_rev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3"/>
  <c:chart>
    <c:plotArea>
      <c:layout>
        <c:manualLayout>
          <c:layoutTarget val="inner"/>
          <c:xMode val="edge"/>
          <c:yMode val="edge"/>
          <c:x val="0.140804829396325"/>
          <c:y val="0.059132705972729"/>
          <c:w val="0.724246062992126"/>
          <c:h val="0.799648950131234"/>
        </c:manualLayout>
      </c:layout>
      <c:barChart>
        <c:barDir val="bar"/>
        <c:grouping val="stacked"/>
        <c:ser>
          <c:idx val="0"/>
          <c:order val="0"/>
          <c:cat>
            <c:strRef>
              <c:f>Sheet1!$C$1:$G$1</c:f>
              <c:strCache>
                <c:ptCount val="5"/>
                <c:pt idx="0">
                  <c:v>Lab</c:v>
                </c:pt>
                <c:pt idx="1">
                  <c:v>Pre-Op</c:v>
                </c:pt>
                <c:pt idx="2">
                  <c:v>EKG</c:v>
                </c:pt>
                <c:pt idx="3">
                  <c:v>Radiology</c:v>
                </c:pt>
                <c:pt idx="4">
                  <c:v>NBS</c:v>
                </c:pt>
              </c:strCache>
            </c:strRef>
          </c:cat>
          <c:val>
            <c:numRef>
              <c:f>Sheet1!$C$40:$G$40</c:f>
              <c:numCache>
                <c:formatCode>0%</c:formatCode>
                <c:ptCount val="5"/>
                <c:pt idx="0">
                  <c:v>0.919736842105263</c:v>
                </c:pt>
                <c:pt idx="1">
                  <c:v>0.337631578947368</c:v>
                </c:pt>
                <c:pt idx="2">
                  <c:v>0.274210526315789</c:v>
                </c:pt>
                <c:pt idx="3">
                  <c:v>0.200263157894737</c:v>
                </c:pt>
                <c:pt idx="4">
                  <c:v>0.0568421052631579</c:v>
                </c:pt>
              </c:numCache>
            </c:numRef>
          </c:val>
        </c:ser>
        <c:overlap val="100"/>
        <c:axId val="530050824"/>
        <c:axId val="530054152"/>
      </c:barChart>
      <c:catAx>
        <c:axId val="530050824"/>
        <c:scaling>
          <c:orientation val="minMax"/>
        </c:scaling>
        <c:axPos val="l"/>
        <c:tickLblPos val="nextTo"/>
        <c:txPr>
          <a:bodyPr/>
          <a:lstStyle/>
          <a:p>
            <a:pPr>
              <a:defRPr sz="1400"/>
            </a:pPr>
            <a:endParaRPr lang="en-US"/>
          </a:p>
        </c:txPr>
        <c:crossAx val="530054152"/>
        <c:crosses val="autoZero"/>
        <c:auto val="1"/>
        <c:lblAlgn val="ctr"/>
        <c:lblOffset val="100"/>
      </c:catAx>
      <c:valAx>
        <c:axId val="530054152"/>
        <c:scaling>
          <c:orientation val="minMax"/>
        </c:scaling>
        <c:axPos val="b"/>
        <c:majorGridlines/>
        <c:numFmt formatCode="0%" sourceLinked="1"/>
        <c:tickLblPos val="nextTo"/>
        <c:txPr>
          <a:bodyPr/>
          <a:lstStyle/>
          <a:p>
            <a:pPr>
              <a:defRPr sz="1400"/>
            </a:pPr>
            <a:endParaRPr lang="en-US"/>
          </a:p>
        </c:txPr>
        <c:crossAx val="530050824"/>
        <c:crosses val="autoZero"/>
        <c:crossBetween val="between"/>
      </c:valAx>
    </c:plotArea>
    <c:plotVisOnly val="1"/>
  </c:chart>
  <c:txPr>
    <a:bodyPr/>
    <a:lstStyle/>
    <a:p>
      <a:pPr>
        <a:defRPr sz="1800"/>
      </a:pPr>
      <a:endParaRPr lang="en-US"/>
    </a:p>
  </c:txPr>
  <c:externalData r:id="rId1"/>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2"/>
  <c:clrMapOvr bg1="lt1" tx1="dk1" bg2="lt2" tx2="dk2" accent1="accent1" accent2="accent2" accent3="accent3" accent4="accent4" accent5="accent5" accent6="accent6" hlink="hlink" folHlink="folHlink"/>
  <c:chart>
    <c:title>
      <c:tx>
        <c:rich>
          <a:bodyPr/>
          <a:lstStyle/>
          <a:p>
            <a:pPr>
              <a:defRPr/>
            </a:pPr>
            <a:r>
              <a:rPr lang="en-US"/>
              <a:t>Example</a:t>
            </a:r>
            <a:r>
              <a:rPr lang="en-US" baseline="0"/>
              <a:t> Patient:</a:t>
            </a:r>
          </a:p>
          <a:p>
            <a:pPr>
              <a:defRPr/>
            </a:pPr>
            <a:r>
              <a:rPr lang="en-US" baseline="0"/>
              <a:t>Breakdown of </a:t>
            </a:r>
            <a:r>
              <a:rPr lang="en-US"/>
              <a:t>Time</a:t>
            </a:r>
            <a:r>
              <a:rPr lang="en-US" baseline="0"/>
              <a:t> Spent in Lab</a:t>
            </a:r>
          </a:p>
        </c:rich>
      </c:tx>
      <c:layout/>
    </c:title>
    <c:plotArea>
      <c:layout/>
      <c:barChart>
        <c:barDir val="bar"/>
        <c:grouping val="stacked"/>
        <c:ser>
          <c:idx val="0"/>
          <c:order val="0"/>
          <c:tx>
            <c:strRef>
              <c:f>Sheet2!$C$15</c:f>
              <c:strCache>
                <c:ptCount val="1"/>
                <c:pt idx="0">
                  <c:v>Start Time</c:v>
                </c:pt>
              </c:strCache>
            </c:strRef>
          </c:tx>
          <c:spPr>
            <a:noFill/>
          </c:spPr>
          <c:cat>
            <c:strRef>
              <c:f>Sheet2!$B$16:$B$24</c:f>
              <c:strCache>
                <c:ptCount val="9"/>
                <c:pt idx="0">
                  <c:v>Technician Prep</c:v>
                </c:pt>
                <c:pt idx="1">
                  <c:v>Computer Entry</c:v>
                </c:pt>
                <c:pt idx="2">
                  <c:v>Patient Prep</c:v>
                </c:pt>
                <c:pt idx="3">
                  <c:v>Blood Draw</c:v>
                </c:pt>
                <c:pt idx="4">
                  <c:v>UA Prep</c:v>
                </c:pt>
                <c:pt idx="5">
                  <c:v>UA</c:v>
                </c:pt>
                <c:pt idx="6">
                  <c:v>EKG Wait</c:v>
                </c:pt>
                <c:pt idx="7">
                  <c:v>EKG</c:v>
                </c:pt>
                <c:pt idx="8">
                  <c:v>Wrap-up</c:v>
                </c:pt>
              </c:strCache>
            </c:strRef>
          </c:cat>
          <c:val>
            <c:numRef>
              <c:f>Sheet2!$C$16:$C$24</c:f>
              <c:numCache>
                <c:formatCode>mm:ss</c:formatCode>
                <c:ptCount val="9"/>
                <c:pt idx="0">
                  <c:v>0.0</c:v>
                </c:pt>
                <c:pt idx="1">
                  <c:v>0.000717592592592593</c:v>
                </c:pt>
                <c:pt idx="2">
                  <c:v>0.00434027777777778</c:v>
                </c:pt>
                <c:pt idx="3">
                  <c:v>0.0046875</c:v>
                </c:pt>
                <c:pt idx="4">
                  <c:v>0.0062962962962963</c:v>
                </c:pt>
                <c:pt idx="5">
                  <c:v>0.00681712962962963</c:v>
                </c:pt>
                <c:pt idx="6">
                  <c:v>0.012349537037037</c:v>
                </c:pt>
                <c:pt idx="7">
                  <c:v>0.0244791666666667</c:v>
                </c:pt>
                <c:pt idx="8">
                  <c:v>0.0284953703703704</c:v>
                </c:pt>
              </c:numCache>
            </c:numRef>
          </c:val>
        </c:ser>
        <c:ser>
          <c:idx val="1"/>
          <c:order val="1"/>
          <c:tx>
            <c:strRef>
              <c:f>Sheet2!$D$15</c:f>
              <c:strCache>
                <c:ptCount val="1"/>
                <c:pt idx="0">
                  <c:v>Task Time</c:v>
                </c:pt>
              </c:strCache>
            </c:strRef>
          </c:tx>
          <c:dPt>
            <c:idx val="0"/>
            <c:spPr>
              <a:solidFill>
                <a:srgbClr val="8064A2"/>
              </a:solidFill>
            </c:spPr>
          </c:dPt>
          <c:dPt>
            <c:idx val="1"/>
            <c:spPr>
              <a:solidFill>
                <a:schemeClr val="accent1"/>
              </a:solidFill>
            </c:spPr>
          </c:dPt>
          <c:dPt>
            <c:idx val="2"/>
            <c:spPr>
              <a:solidFill>
                <a:srgbClr val="8064A2"/>
              </a:solidFill>
            </c:spPr>
          </c:dPt>
          <c:dPt>
            <c:idx val="3"/>
            <c:spPr>
              <a:solidFill>
                <a:schemeClr val="accent3"/>
              </a:solidFill>
            </c:spPr>
          </c:dPt>
          <c:dPt>
            <c:idx val="4"/>
            <c:spPr>
              <a:solidFill>
                <a:schemeClr val="accent4"/>
              </a:solidFill>
            </c:spPr>
          </c:dPt>
          <c:dPt>
            <c:idx val="5"/>
            <c:spPr>
              <a:solidFill>
                <a:schemeClr val="accent3"/>
              </a:solidFill>
            </c:spPr>
          </c:dPt>
          <c:dPt>
            <c:idx val="7"/>
            <c:spPr>
              <a:solidFill>
                <a:srgbClr val="9BBB59"/>
              </a:solidFill>
            </c:spPr>
          </c:dPt>
          <c:cat>
            <c:strRef>
              <c:f>Sheet2!$B$16:$B$24</c:f>
              <c:strCache>
                <c:ptCount val="9"/>
                <c:pt idx="0">
                  <c:v>Technician Prep</c:v>
                </c:pt>
                <c:pt idx="1">
                  <c:v>Computer Entry</c:v>
                </c:pt>
                <c:pt idx="2">
                  <c:v>Patient Prep</c:v>
                </c:pt>
                <c:pt idx="3">
                  <c:v>Blood Draw</c:v>
                </c:pt>
                <c:pt idx="4">
                  <c:v>UA Prep</c:v>
                </c:pt>
                <c:pt idx="5">
                  <c:v>UA</c:v>
                </c:pt>
                <c:pt idx="6">
                  <c:v>EKG Wait</c:v>
                </c:pt>
                <c:pt idx="7">
                  <c:v>EKG</c:v>
                </c:pt>
                <c:pt idx="8">
                  <c:v>Wrap-up</c:v>
                </c:pt>
              </c:strCache>
            </c:strRef>
          </c:cat>
          <c:val>
            <c:numRef>
              <c:f>Sheet2!$D$16:$D$24</c:f>
              <c:numCache>
                <c:formatCode>mm:ss</c:formatCode>
                <c:ptCount val="9"/>
                <c:pt idx="0">
                  <c:v>0.000717592592592593</c:v>
                </c:pt>
                <c:pt idx="1">
                  <c:v>0.00362268518518518</c:v>
                </c:pt>
                <c:pt idx="2">
                  <c:v>0.000347222222222222</c:v>
                </c:pt>
                <c:pt idx="3">
                  <c:v>0.0016087962962963</c:v>
                </c:pt>
                <c:pt idx="4">
                  <c:v>0.000520833333333334</c:v>
                </c:pt>
                <c:pt idx="5">
                  <c:v>0.00553240740740741</c:v>
                </c:pt>
                <c:pt idx="6">
                  <c:v>0.0121296296296296</c:v>
                </c:pt>
                <c:pt idx="7">
                  <c:v>0.0040162037037037</c:v>
                </c:pt>
                <c:pt idx="8">
                  <c:v>0.000173611111111111</c:v>
                </c:pt>
              </c:numCache>
            </c:numRef>
          </c:val>
        </c:ser>
        <c:gapWidth val="55"/>
        <c:overlap val="100"/>
        <c:axId val="530222616"/>
        <c:axId val="530207272"/>
      </c:barChart>
      <c:barChart>
        <c:barDir val="bar"/>
        <c:grouping val="percentStacked"/>
        <c:ser>
          <c:idx val="2"/>
          <c:order val="2"/>
          <c:tx>
            <c:strRef>
              <c:f>Sheet2!$G$2</c:f>
              <c:strCache>
                <c:ptCount val="1"/>
                <c:pt idx="0">
                  <c:v>ADMIN</c:v>
                </c:pt>
              </c:strCache>
            </c:strRef>
          </c:tx>
          <c:spPr>
            <a:solidFill>
              <a:srgbClr val="4F81BD"/>
            </a:solidFill>
          </c:spPr>
          <c:val>
            <c:numRef>
              <c:f>Sheet2!$M$5</c:f>
              <c:numCache>
                <c:formatCode>mm:ss</c:formatCode>
                <c:ptCount val="1"/>
                <c:pt idx="0">
                  <c:v>0.00362268518518518</c:v>
                </c:pt>
              </c:numCache>
            </c:numRef>
          </c:val>
        </c:ser>
        <c:ser>
          <c:idx val="5"/>
          <c:order val="3"/>
          <c:tx>
            <c:strRef>
              <c:f>Sheet2!$G$5</c:f>
              <c:strCache>
                <c:ptCount val="1"/>
                <c:pt idx="0">
                  <c:v>WAIT</c:v>
                </c:pt>
              </c:strCache>
            </c:strRef>
          </c:tx>
          <c:spPr>
            <a:solidFill>
              <a:schemeClr val="accent2"/>
            </a:solidFill>
          </c:spPr>
          <c:val>
            <c:numRef>
              <c:f>Sheet2!$M$8</c:f>
              <c:numCache>
                <c:formatCode>mm:ss</c:formatCode>
                <c:ptCount val="1"/>
                <c:pt idx="0">
                  <c:v>0.0121296296296296</c:v>
                </c:pt>
              </c:numCache>
            </c:numRef>
          </c:val>
        </c:ser>
        <c:ser>
          <c:idx val="3"/>
          <c:order val="4"/>
          <c:tx>
            <c:strRef>
              <c:f>Sheet2!$I$18</c:f>
              <c:strCache>
                <c:ptCount val="1"/>
                <c:pt idx="0">
                  <c:v>SERVICE</c:v>
                </c:pt>
              </c:strCache>
            </c:strRef>
          </c:tx>
          <c:spPr>
            <a:solidFill>
              <a:schemeClr val="accent3"/>
            </a:solidFill>
          </c:spPr>
          <c:val>
            <c:numRef>
              <c:f>Sheet2!$J$18</c:f>
              <c:numCache>
                <c:formatCode>mm:ss</c:formatCode>
                <c:ptCount val="1"/>
                <c:pt idx="0">
                  <c:v>0.0113310185185185</c:v>
                </c:pt>
              </c:numCache>
            </c:numRef>
          </c:val>
        </c:ser>
        <c:ser>
          <c:idx val="4"/>
          <c:order val="5"/>
          <c:tx>
            <c:strRef>
              <c:f>Sheet2!$I$19</c:f>
              <c:strCache>
                <c:ptCount val="1"/>
                <c:pt idx="0">
                  <c:v>PREP</c:v>
                </c:pt>
              </c:strCache>
            </c:strRef>
          </c:tx>
          <c:spPr>
            <a:solidFill>
              <a:schemeClr val="accent4"/>
            </a:solidFill>
          </c:spPr>
          <c:val>
            <c:numRef>
              <c:f>Sheet2!$J$19</c:f>
              <c:numCache>
                <c:formatCode>mm:ss</c:formatCode>
                <c:ptCount val="1"/>
                <c:pt idx="0">
                  <c:v>0.00158564814814815</c:v>
                </c:pt>
              </c:numCache>
            </c:numRef>
          </c:val>
        </c:ser>
        <c:gapWidth val="55"/>
        <c:overlap val="100"/>
        <c:axId val="530213848"/>
        <c:axId val="530210728"/>
      </c:barChart>
      <c:catAx>
        <c:axId val="530222616"/>
        <c:scaling>
          <c:orientation val="maxMin"/>
        </c:scaling>
        <c:axPos val="l"/>
        <c:majorTickMark val="none"/>
        <c:tickLblPos val="nextTo"/>
        <c:crossAx val="530207272"/>
        <c:crosses val="autoZero"/>
        <c:auto val="1"/>
        <c:lblAlgn val="ctr"/>
        <c:lblOffset val="100"/>
      </c:catAx>
      <c:valAx>
        <c:axId val="530207272"/>
        <c:scaling>
          <c:orientation val="minMax"/>
          <c:max val="0.035"/>
          <c:min val="0.0"/>
        </c:scaling>
        <c:axPos val="t"/>
        <c:majorGridlines/>
        <c:numFmt formatCode="mm:ss" sourceLinked="1"/>
        <c:majorTickMark val="none"/>
        <c:tickLblPos val="nextTo"/>
        <c:crossAx val="530222616"/>
        <c:crosses val="autoZero"/>
        <c:crossBetween val="between"/>
      </c:valAx>
      <c:valAx>
        <c:axId val="530210728"/>
        <c:scaling>
          <c:orientation val="minMax"/>
        </c:scaling>
        <c:axPos val="b"/>
        <c:numFmt formatCode="0%" sourceLinked="1"/>
        <c:tickLblPos val="nextTo"/>
        <c:crossAx val="530213848"/>
        <c:crosses val="autoZero"/>
        <c:crossBetween val="between"/>
      </c:valAx>
      <c:catAx>
        <c:axId val="530213848"/>
        <c:scaling>
          <c:orientation val="minMax"/>
        </c:scaling>
        <c:delete val="1"/>
        <c:axPos val="l"/>
        <c:tickLblPos val="none"/>
        <c:crossAx val="530210728"/>
        <c:crosses val="autoZero"/>
        <c:auto val="1"/>
        <c:lblAlgn val="ctr"/>
        <c:lblOffset val="100"/>
      </c:catAx>
    </c:plotArea>
    <c:legend>
      <c:legendPos val="r"/>
      <c:legendEntry>
        <c:idx val="0"/>
        <c:delete val="1"/>
      </c:legendEntry>
      <c:legendEntry>
        <c:idx val="1"/>
        <c:delete val="1"/>
      </c:legendEntry>
      <c:layout/>
    </c:legend>
    <c:plotVisOnly val="1"/>
    <c:dispBlanksAs val="gap"/>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2"/>
  <c:clrMapOvr bg1="lt1" tx1="dk1" bg2="lt2" tx2="dk2" accent1="accent1" accent2="accent2" accent3="accent3" accent4="accent4" accent5="accent5" accent6="accent6" hlink="hlink" folHlink="folHlink"/>
  <c:chart>
    <c:title>
      <c:tx>
        <c:rich>
          <a:bodyPr/>
          <a:lstStyle/>
          <a:p>
            <a:pPr>
              <a:defRPr/>
            </a:pPr>
            <a:r>
              <a:rPr lang="en-US" dirty="0"/>
              <a:t>Patient</a:t>
            </a:r>
            <a:r>
              <a:rPr lang="en-US" baseline="0" dirty="0" smtClean="0"/>
              <a:t> Time </a:t>
            </a:r>
            <a:r>
              <a:rPr lang="en-US" baseline="0" dirty="0"/>
              <a:t>S</a:t>
            </a:r>
            <a:r>
              <a:rPr lang="en-US" baseline="0" dirty="0" smtClean="0"/>
              <a:t>pent </a:t>
            </a:r>
            <a:r>
              <a:rPr lang="en-US" baseline="0" dirty="0"/>
              <a:t>in</a:t>
            </a:r>
            <a:r>
              <a:rPr lang="en-US" baseline="0" dirty="0" smtClean="0"/>
              <a:t> Lab</a:t>
            </a:r>
            <a:endParaRPr lang="en-US" dirty="0"/>
          </a:p>
        </c:rich>
      </c:tx>
      <c:layout/>
    </c:title>
    <c:plotArea>
      <c:layout/>
      <c:barChart>
        <c:barDir val="bar"/>
        <c:grouping val="percentStacked"/>
        <c:ser>
          <c:idx val="0"/>
          <c:order val="0"/>
          <c:tx>
            <c:strRef>
              <c:f>Sheet1!$E$115</c:f>
              <c:strCache>
                <c:ptCount val="1"/>
                <c:pt idx="0">
                  <c:v>ADMIN</c:v>
                </c:pt>
              </c:strCache>
            </c:strRef>
          </c:tx>
          <c:val>
            <c:numRef>
              <c:f>Sheet1!$F$115</c:f>
              <c:numCache>
                <c:formatCode>[h]:mm:ss;@</c:formatCode>
                <c:ptCount val="1"/>
                <c:pt idx="0">
                  <c:v>4.457638888888888</c:v>
                </c:pt>
              </c:numCache>
            </c:numRef>
          </c:val>
        </c:ser>
        <c:ser>
          <c:idx val="1"/>
          <c:order val="1"/>
          <c:tx>
            <c:strRef>
              <c:f>Sheet1!$E$116</c:f>
              <c:strCache>
                <c:ptCount val="1"/>
                <c:pt idx="0">
                  <c:v>WAIT</c:v>
                </c:pt>
              </c:strCache>
            </c:strRef>
          </c:tx>
          <c:val>
            <c:numRef>
              <c:f>Sheet1!$F$116</c:f>
              <c:numCache>
                <c:formatCode>[h]:mm:ss;@</c:formatCode>
                <c:ptCount val="1"/>
                <c:pt idx="0">
                  <c:v>4.29166666666667</c:v>
                </c:pt>
              </c:numCache>
            </c:numRef>
          </c:val>
        </c:ser>
        <c:ser>
          <c:idx val="2"/>
          <c:order val="2"/>
          <c:tx>
            <c:strRef>
              <c:f>Sheet1!$E$117</c:f>
              <c:strCache>
                <c:ptCount val="1"/>
                <c:pt idx="0">
                  <c:v>SERVICE</c:v>
                </c:pt>
              </c:strCache>
            </c:strRef>
          </c:tx>
          <c:val>
            <c:numRef>
              <c:f>Sheet1!$F$117</c:f>
              <c:numCache>
                <c:formatCode>[h]:mm:ss;@</c:formatCode>
                <c:ptCount val="1"/>
                <c:pt idx="0">
                  <c:v>4.27708333333334</c:v>
                </c:pt>
              </c:numCache>
            </c:numRef>
          </c:val>
        </c:ser>
        <c:ser>
          <c:idx val="3"/>
          <c:order val="3"/>
          <c:tx>
            <c:strRef>
              <c:f>Sheet1!$E$118</c:f>
              <c:strCache>
                <c:ptCount val="1"/>
                <c:pt idx="0">
                  <c:v>PREP</c:v>
                </c:pt>
              </c:strCache>
            </c:strRef>
          </c:tx>
          <c:val>
            <c:numRef>
              <c:f>Sheet1!$F$118</c:f>
              <c:numCache>
                <c:formatCode>[h]:mm:ss;@</c:formatCode>
                <c:ptCount val="1"/>
                <c:pt idx="0">
                  <c:v>1.542361111111111</c:v>
                </c:pt>
              </c:numCache>
            </c:numRef>
          </c:val>
        </c:ser>
        <c:overlap val="100"/>
        <c:axId val="530298808"/>
        <c:axId val="530299976"/>
      </c:barChart>
      <c:catAx>
        <c:axId val="530298808"/>
        <c:scaling>
          <c:orientation val="minMax"/>
        </c:scaling>
        <c:axPos val="l"/>
        <c:tickLblPos val="nextTo"/>
        <c:crossAx val="530299976"/>
        <c:crosses val="autoZero"/>
        <c:auto val="1"/>
        <c:lblAlgn val="ctr"/>
        <c:lblOffset val="100"/>
      </c:catAx>
      <c:valAx>
        <c:axId val="530299976"/>
        <c:scaling>
          <c:orientation val="minMax"/>
        </c:scaling>
        <c:axPos val="b"/>
        <c:majorGridlines/>
        <c:numFmt formatCode="0%" sourceLinked="1"/>
        <c:tickLblPos val="nextTo"/>
        <c:crossAx val="530298808"/>
        <c:crosses val="autoZero"/>
        <c:crossBetween val="between"/>
      </c:valAx>
    </c:plotArea>
    <c:legend>
      <c:legendPos val="r"/>
      <c:layout/>
    </c:legend>
    <c:plotVisOnly val="1"/>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2"/>
  <c:clrMapOvr bg1="lt1" tx1="dk1" bg2="lt2" tx2="dk2" accent1="accent1" accent2="accent2" accent3="accent3" accent4="accent4" accent5="accent5" accent6="accent6" hlink="hlink" folHlink="folHlink"/>
  <c:chart>
    <c:title>
      <c:tx>
        <c:rich>
          <a:bodyPr/>
          <a:lstStyle/>
          <a:p>
            <a:pPr>
              <a:defRPr/>
            </a:pPr>
            <a:r>
              <a:rPr lang="en-US" dirty="0"/>
              <a:t>Delay</a:t>
            </a:r>
            <a:r>
              <a:rPr lang="en-US" baseline="0" dirty="0" smtClean="0"/>
              <a:t> Due </a:t>
            </a:r>
            <a:r>
              <a:rPr lang="en-US" baseline="0" dirty="0"/>
              <a:t>to Admin</a:t>
            </a:r>
            <a:r>
              <a:rPr lang="en-US" baseline="0" dirty="0" smtClean="0"/>
              <a:t> Tasks</a:t>
            </a:r>
            <a:endParaRPr lang="en-US" baseline="0" dirty="0"/>
          </a:p>
        </c:rich>
      </c:tx>
      <c:layout/>
    </c:title>
    <c:plotArea>
      <c:layout/>
      <c:barChart>
        <c:barDir val="bar"/>
        <c:grouping val="stacked"/>
        <c:ser>
          <c:idx val="0"/>
          <c:order val="0"/>
          <c:tx>
            <c:strRef>
              <c:f>Sheet2!$L$22</c:f>
              <c:strCache>
                <c:ptCount val="1"/>
                <c:pt idx="0">
                  <c:v>Start Time</c:v>
                </c:pt>
              </c:strCache>
            </c:strRef>
          </c:tx>
          <c:spPr>
            <a:noFill/>
          </c:spPr>
          <c:cat>
            <c:strRef>
              <c:f>Sheet2!$K$23:$K$29</c:f>
              <c:strCache>
                <c:ptCount val="7"/>
                <c:pt idx="0">
                  <c:v>Technician Prep</c:v>
                </c:pt>
                <c:pt idx="1">
                  <c:v>Computer Entry</c:v>
                </c:pt>
                <c:pt idx="2">
                  <c:v>Verify Order</c:v>
                </c:pt>
                <c:pt idx="3">
                  <c:v>Computer Entry</c:v>
                </c:pt>
                <c:pt idx="4">
                  <c:v>Patient Prep</c:v>
                </c:pt>
                <c:pt idx="5">
                  <c:v>Blood Draw</c:v>
                </c:pt>
                <c:pt idx="6">
                  <c:v>Composite</c:v>
                </c:pt>
              </c:strCache>
            </c:strRef>
          </c:cat>
          <c:val>
            <c:numRef>
              <c:f>Sheet2!$L$23:$L$29</c:f>
              <c:numCache>
                <c:formatCode>[h]:mm:ss</c:formatCode>
                <c:ptCount val="7"/>
                <c:pt idx="0">
                  <c:v>0.0</c:v>
                </c:pt>
                <c:pt idx="1">
                  <c:v>0.00104166666666667</c:v>
                </c:pt>
                <c:pt idx="2">
                  <c:v>0.00972222222222222</c:v>
                </c:pt>
                <c:pt idx="3">
                  <c:v>0.0145833333333333</c:v>
                </c:pt>
                <c:pt idx="4">
                  <c:v>0.0180555555555556</c:v>
                </c:pt>
                <c:pt idx="5">
                  <c:v>0.0194444444444444</c:v>
                </c:pt>
                <c:pt idx="6" formatCode="h:mm:ss">
                  <c:v>0.0208333333333333</c:v>
                </c:pt>
              </c:numCache>
            </c:numRef>
          </c:val>
        </c:ser>
        <c:ser>
          <c:idx val="1"/>
          <c:order val="1"/>
          <c:tx>
            <c:strRef>
              <c:f>Sheet2!$M$22</c:f>
              <c:strCache>
                <c:ptCount val="1"/>
                <c:pt idx="0">
                  <c:v>Task Time</c:v>
                </c:pt>
              </c:strCache>
            </c:strRef>
          </c:tx>
          <c:dPt>
            <c:idx val="0"/>
            <c:spPr>
              <a:solidFill>
                <a:schemeClr val="accent1"/>
              </a:solidFill>
            </c:spPr>
          </c:dPt>
          <c:dPt>
            <c:idx val="1"/>
            <c:spPr>
              <a:solidFill>
                <a:schemeClr val="accent3"/>
              </a:solidFill>
            </c:spPr>
          </c:dPt>
          <c:dPt>
            <c:idx val="2"/>
            <c:spPr>
              <a:solidFill>
                <a:srgbClr val="9BBB59"/>
              </a:solidFill>
            </c:spPr>
          </c:dPt>
          <c:dPt>
            <c:idx val="3"/>
            <c:spPr>
              <a:solidFill>
                <a:srgbClr val="9BBB59"/>
              </a:solidFill>
            </c:spPr>
          </c:dPt>
          <c:dPt>
            <c:idx val="4"/>
            <c:spPr>
              <a:solidFill>
                <a:schemeClr val="accent1"/>
              </a:solidFill>
            </c:spPr>
          </c:dPt>
          <c:dPt>
            <c:idx val="5"/>
            <c:spPr>
              <a:solidFill>
                <a:schemeClr val="accent4"/>
              </a:solidFill>
            </c:spPr>
          </c:dPt>
          <c:cat>
            <c:strRef>
              <c:f>Sheet2!$K$23:$K$29</c:f>
              <c:strCache>
                <c:ptCount val="7"/>
                <c:pt idx="0">
                  <c:v>Technician Prep</c:v>
                </c:pt>
                <c:pt idx="1">
                  <c:v>Computer Entry</c:v>
                </c:pt>
                <c:pt idx="2">
                  <c:v>Verify Order</c:v>
                </c:pt>
                <c:pt idx="3">
                  <c:v>Computer Entry</c:v>
                </c:pt>
                <c:pt idx="4">
                  <c:v>Patient Prep</c:v>
                </c:pt>
                <c:pt idx="5">
                  <c:v>Blood Draw</c:v>
                </c:pt>
                <c:pt idx="6">
                  <c:v>Composite</c:v>
                </c:pt>
              </c:strCache>
            </c:strRef>
          </c:cat>
          <c:val>
            <c:numRef>
              <c:f>Sheet2!$M$23:$M$29</c:f>
              <c:numCache>
                <c:formatCode>h:mm:ss</c:formatCode>
                <c:ptCount val="7"/>
                <c:pt idx="0">
                  <c:v>0.00104166666666667</c:v>
                </c:pt>
                <c:pt idx="1">
                  <c:v>0.00868055555555557</c:v>
                </c:pt>
                <c:pt idx="2">
                  <c:v>0.00486111111111111</c:v>
                </c:pt>
                <c:pt idx="3">
                  <c:v>0.00347222222222222</c:v>
                </c:pt>
                <c:pt idx="4">
                  <c:v>0.00138888888888889</c:v>
                </c:pt>
                <c:pt idx="5">
                  <c:v>0.00138888888888889</c:v>
                </c:pt>
                <c:pt idx="6">
                  <c:v>0.0</c:v>
                </c:pt>
              </c:numCache>
            </c:numRef>
          </c:val>
        </c:ser>
        <c:overlap val="100"/>
        <c:axId val="530380168"/>
        <c:axId val="530383832"/>
      </c:barChart>
      <c:barChart>
        <c:barDir val="bar"/>
        <c:grouping val="percentStacked"/>
        <c:ser>
          <c:idx val="2"/>
          <c:order val="2"/>
          <c:tx>
            <c:strRef>
              <c:f>Sheet2!$O$24</c:f>
              <c:strCache>
                <c:ptCount val="1"/>
                <c:pt idx="0">
                  <c:v>ADMIN</c:v>
                </c:pt>
              </c:strCache>
            </c:strRef>
          </c:tx>
          <c:val>
            <c:numRef>
              <c:f>Sheet2!$P$24</c:f>
              <c:numCache>
                <c:formatCode>[h]:mm:ss;@</c:formatCode>
                <c:ptCount val="1"/>
                <c:pt idx="0">
                  <c:v>0.0170138888888889</c:v>
                </c:pt>
              </c:numCache>
            </c:numRef>
          </c:val>
        </c:ser>
        <c:ser>
          <c:idx val="3"/>
          <c:order val="3"/>
          <c:tx>
            <c:strRef>
              <c:f>Sheet2!$O$25</c:f>
              <c:strCache>
                <c:ptCount val="1"/>
                <c:pt idx="0">
                  <c:v>SERVICE</c:v>
                </c:pt>
              </c:strCache>
            </c:strRef>
          </c:tx>
          <c:val>
            <c:numRef>
              <c:f>Sheet2!$P$25</c:f>
              <c:numCache>
                <c:formatCode>h:mm:ss</c:formatCode>
                <c:ptCount val="1"/>
                <c:pt idx="0">
                  <c:v>0.00138888888888889</c:v>
                </c:pt>
              </c:numCache>
            </c:numRef>
          </c:val>
        </c:ser>
        <c:ser>
          <c:idx val="4"/>
          <c:order val="4"/>
          <c:tx>
            <c:strRef>
              <c:f>Sheet2!$O$26</c:f>
              <c:strCache>
                <c:ptCount val="1"/>
                <c:pt idx="0">
                  <c:v>PREP</c:v>
                </c:pt>
              </c:strCache>
            </c:strRef>
          </c:tx>
          <c:spPr>
            <a:solidFill>
              <a:schemeClr val="accent1"/>
            </a:solidFill>
          </c:spPr>
          <c:val>
            <c:numRef>
              <c:f>Sheet2!$P$26</c:f>
              <c:numCache>
                <c:formatCode>h:mm:ss</c:formatCode>
                <c:ptCount val="1"/>
                <c:pt idx="0">
                  <c:v>0.00243055555555556</c:v>
                </c:pt>
              </c:numCache>
            </c:numRef>
          </c:val>
        </c:ser>
        <c:overlap val="100"/>
        <c:axId val="530371848"/>
        <c:axId val="530368632"/>
      </c:barChart>
      <c:catAx>
        <c:axId val="530380168"/>
        <c:scaling>
          <c:orientation val="maxMin"/>
        </c:scaling>
        <c:axPos val="l"/>
        <c:tickLblPos val="nextTo"/>
        <c:spPr>
          <a:noFill/>
        </c:spPr>
        <c:crossAx val="530383832"/>
        <c:crosses val="autoZero"/>
        <c:auto val="1"/>
        <c:lblAlgn val="ctr"/>
        <c:lblOffset val="100"/>
      </c:catAx>
      <c:valAx>
        <c:axId val="530383832"/>
        <c:scaling>
          <c:orientation val="minMax"/>
        </c:scaling>
        <c:axPos val="t"/>
        <c:majorGridlines/>
        <c:numFmt formatCode="[h]:mm:ss" sourceLinked="1"/>
        <c:tickLblPos val="nextTo"/>
        <c:crossAx val="530380168"/>
        <c:crosses val="autoZero"/>
        <c:crossBetween val="between"/>
      </c:valAx>
      <c:valAx>
        <c:axId val="530368632"/>
        <c:scaling>
          <c:orientation val="minMax"/>
        </c:scaling>
        <c:axPos val="b"/>
        <c:numFmt formatCode="0%" sourceLinked="1"/>
        <c:tickLblPos val="nextTo"/>
        <c:crossAx val="530371848"/>
        <c:crosses val="autoZero"/>
        <c:crossBetween val="between"/>
      </c:valAx>
      <c:catAx>
        <c:axId val="530371848"/>
        <c:scaling>
          <c:orientation val="minMax"/>
        </c:scaling>
        <c:delete val="1"/>
        <c:axPos val="l"/>
        <c:tickLblPos val="none"/>
        <c:crossAx val="530368632"/>
        <c:crosses val="autoZero"/>
        <c:auto val="1"/>
        <c:lblAlgn val="ctr"/>
        <c:lblOffset val="100"/>
      </c:catAx>
    </c:plotArea>
    <c:legend>
      <c:legendPos val="r"/>
      <c:legendEntry>
        <c:idx val="0"/>
        <c:delete val="1"/>
      </c:legendEntry>
      <c:legendEntry>
        <c:idx val="1"/>
        <c:delete val="1"/>
      </c:legendEntry>
      <c:layout/>
    </c:legend>
    <c:plotVisOnly val="1"/>
    <c:dispBlanksAs val="gap"/>
  </c:chart>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2"/>
  <c:clrMapOvr bg1="lt1" tx1="dk1" bg2="lt2" tx2="dk2" accent1="accent1" accent2="accent2" accent3="accent3" accent4="accent4" accent5="accent5" accent6="accent6" hlink="hlink" folHlink="folHlink"/>
  <c:chart>
    <c:title>
      <c:tx>
        <c:rich>
          <a:bodyPr/>
          <a:lstStyle/>
          <a:p>
            <a:pPr>
              <a:defRPr/>
            </a:pPr>
            <a:r>
              <a:rPr lang="en-US"/>
              <a:t>Patient</a:t>
            </a:r>
            <a:r>
              <a:rPr lang="en-US" baseline="0"/>
              <a:t> Distribution by Day</a:t>
            </a:r>
            <a:endParaRPr lang="en-US"/>
          </a:p>
        </c:rich>
      </c:tx>
    </c:title>
    <c:plotArea>
      <c:layout/>
      <c:lineChart>
        <c:grouping val="stacked"/>
        <c:ser>
          <c:idx val="0"/>
          <c:order val="0"/>
          <c:tx>
            <c:strRef>
              <c:f>'Hourly Arrivals'!$H$23</c:f>
              <c:strCache>
                <c:ptCount val="1"/>
                <c:pt idx="0">
                  <c:v># of Patients</c:v>
                </c:pt>
              </c:strCache>
            </c:strRef>
          </c:tx>
          <c:cat>
            <c:strRef>
              <c:f>'Hourly Arrivals'!$G$24:$G$28</c:f>
              <c:strCache>
                <c:ptCount val="5"/>
                <c:pt idx="0">
                  <c:v>Monday</c:v>
                </c:pt>
                <c:pt idx="1">
                  <c:v>Tuesday</c:v>
                </c:pt>
                <c:pt idx="2">
                  <c:v>Wednesday</c:v>
                </c:pt>
                <c:pt idx="3">
                  <c:v>Thursday</c:v>
                </c:pt>
                <c:pt idx="4">
                  <c:v>Friday</c:v>
                </c:pt>
              </c:strCache>
            </c:strRef>
          </c:cat>
          <c:val>
            <c:numRef>
              <c:f>'Hourly Arrivals'!$H$24:$H$28</c:f>
              <c:numCache>
                <c:formatCode>0</c:formatCode>
                <c:ptCount val="5"/>
                <c:pt idx="0">
                  <c:v>47.0</c:v>
                </c:pt>
                <c:pt idx="1">
                  <c:v>36.6666666666666</c:v>
                </c:pt>
                <c:pt idx="2">
                  <c:v>33.8888888888889</c:v>
                </c:pt>
                <c:pt idx="3">
                  <c:v>40.22222222222224</c:v>
                </c:pt>
                <c:pt idx="4">
                  <c:v>36.55555555555556</c:v>
                </c:pt>
              </c:numCache>
            </c:numRef>
          </c:val>
        </c:ser>
        <c:marker val="1"/>
        <c:axId val="530471800"/>
        <c:axId val="530475160"/>
      </c:lineChart>
      <c:catAx>
        <c:axId val="530471800"/>
        <c:scaling>
          <c:orientation val="minMax"/>
        </c:scaling>
        <c:axPos val="b"/>
        <c:tickLblPos val="nextTo"/>
        <c:crossAx val="530475160"/>
        <c:crosses val="autoZero"/>
        <c:auto val="1"/>
        <c:lblAlgn val="ctr"/>
        <c:lblOffset val="100"/>
      </c:catAx>
      <c:valAx>
        <c:axId val="530475160"/>
        <c:scaling>
          <c:orientation val="minMax"/>
        </c:scaling>
        <c:axPos val="l"/>
        <c:majorGridlines/>
        <c:numFmt formatCode="0" sourceLinked="1"/>
        <c:tickLblPos val="nextTo"/>
        <c:crossAx val="530471800"/>
        <c:crosses val="autoZero"/>
        <c:crossBetween val="between"/>
      </c:valAx>
    </c:plotArea>
    <c:legend>
      <c:legendPos val="r"/>
    </c:legend>
    <c:plotVisOnly val="1"/>
  </c:chart>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40"/>
  <c:chart>
    <c:title>
      <c:tx>
        <c:rich>
          <a:bodyPr/>
          <a:lstStyle/>
          <a:p>
            <a:pPr>
              <a:defRPr/>
            </a:pPr>
            <a:r>
              <a:rPr lang="en-US"/>
              <a:t>Average Lab Patient Arrival per Hour</a:t>
            </a:r>
          </a:p>
        </c:rich>
      </c:tx>
    </c:title>
    <c:plotArea>
      <c:layout/>
      <c:barChart>
        <c:barDir val="col"/>
        <c:grouping val="clustered"/>
        <c:ser>
          <c:idx val="0"/>
          <c:order val="0"/>
          <c:tx>
            <c:v>Average</c:v>
          </c:tx>
          <c:cat>
            <c:numRef>
              <c:f>Arrivals_per_Hr!$A$3:$A$12</c:f>
              <c:numCache>
                <c:formatCode>General</c:formatCode>
                <c:ptCount val="10"/>
                <c:pt idx="0">
                  <c:v>7.0</c:v>
                </c:pt>
                <c:pt idx="1">
                  <c:v>8.0</c:v>
                </c:pt>
                <c:pt idx="2">
                  <c:v>9.0</c:v>
                </c:pt>
                <c:pt idx="3">
                  <c:v>10.0</c:v>
                </c:pt>
                <c:pt idx="4">
                  <c:v>11.0</c:v>
                </c:pt>
                <c:pt idx="5">
                  <c:v>12.0</c:v>
                </c:pt>
                <c:pt idx="6">
                  <c:v>13.0</c:v>
                </c:pt>
                <c:pt idx="7">
                  <c:v>14.0</c:v>
                </c:pt>
                <c:pt idx="8">
                  <c:v>15.0</c:v>
                </c:pt>
                <c:pt idx="9">
                  <c:v>16.0</c:v>
                </c:pt>
              </c:numCache>
            </c:numRef>
          </c:cat>
          <c:val>
            <c:numRef>
              <c:f>Arrivals_per_Hr!$AN$3:$AN$12</c:f>
              <c:numCache>
                <c:formatCode>General</c:formatCode>
                <c:ptCount val="10"/>
                <c:pt idx="0">
                  <c:v>5.52631578947369</c:v>
                </c:pt>
                <c:pt idx="1">
                  <c:v>5.394736842105231</c:v>
                </c:pt>
                <c:pt idx="2">
                  <c:v>5.473684210526316</c:v>
                </c:pt>
                <c:pt idx="3">
                  <c:v>5.631578947368405</c:v>
                </c:pt>
                <c:pt idx="4">
                  <c:v>4.921052631578948</c:v>
                </c:pt>
                <c:pt idx="5">
                  <c:v>4.736842105263197</c:v>
                </c:pt>
                <c:pt idx="6">
                  <c:v>3.184210526315789</c:v>
                </c:pt>
                <c:pt idx="7">
                  <c:v>2.894736842105264</c:v>
                </c:pt>
                <c:pt idx="8">
                  <c:v>3.236842105263143</c:v>
                </c:pt>
                <c:pt idx="9">
                  <c:v>2.289473684210526</c:v>
                </c:pt>
              </c:numCache>
            </c:numRef>
          </c:val>
        </c:ser>
        <c:axId val="530450376"/>
        <c:axId val="530453816"/>
      </c:barChart>
      <c:catAx>
        <c:axId val="530450376"/>
        <c:scaling>
          <c:orientation val="minMax"/>
        </c:scaling>
        <c:axPos val="b"/>
        <c:numFmt formatCode="General" sourceLinked="1"/>
        <c:tickLblPos val="nextTo"/>
        <c:crossAx val="530453816"/>
        <c:crosses val="autoZero"/>
        <c:auto val="1"/>
        <c:lblAlgn val="ctr"/>
        <c:lblOffset val="100"/>
      </c:catAx>
      <c:valAx>
        <c:axId val="530453816"/>
        <c:scaling>
          <c:orientation val="minMax"/>
        </c:scaling>
        <c:axPos val="l"/>
        <c:majorGridlines/>
        <c:numFmt formatCode="General" sourceLinked="1"/>
        <c:tickLblPos val="nextTo"/>
        <c:crossAx val="530450376"/>
        <c:crosses val="autoZero"/>
        <c:crossBetween val="between"/>
      </c:valAx>
    </c:plotArea>
    <c:legend>
      <c:legendPos val="r"/>
    </c:legend>
    <c:plotVisOnly val="1"/>
  </c:chart>
  <c:txPr>
    <a:bodyPr/>
    <a:lstStyle/>
    <a:p>
      <a:pPr>
        <a:defRPr sz="1800"/>
      </a:pPr>
      <a:endParaRPr lang="en-US"/>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40"/>
  <c:chart>
    <c:title>
      <c:tx>
        <c:rich>
          <a:bodyPr/>
          <a:lstStyle/>
          <a:p>
            <a:pPr>
              <a:defRPr/>
            </a:pPr>
            <a:r>
              <a:rPr lang="en-US"/>
              <a:t>Average Lab Patient Arrival per Hour</a:t>
            </a:r>
          </a:p>
        </c:rich>
      </c:tx>
    </c:title>
    <c:plotArea>
      <c:layout/>
      <c:barChart>
        <c:barDir val="col"/>
        <c:grouping val="clustered"/>
        <c:ser>
          <c:idx val="0"/>
          <c:order val="0"/>
          <c:tx>
            <c:v>Average</c:v>
          </c:tx>
          <c:cat>
            <c:numRef>
              <c:f>Arrivals_per_Hr!$A$3:$A$12</c:f>
              <c:numCache>
                <c:formatCode>General</c:formatCode>
                <c:ptCount val="10"/>
                <c:pt idx="0">
                  <c:v>7.0</c:v>
                </c:pt>
                <c:pt idx="1">
                  <c:v>8.0</c:v>
                </c:pt>
                <c:pt idx="2">
                  <c:v>9.0</c:v>
                </c:pt>
                <c:pt idx="3">
                  <c:v>10.0</c:v>
                </c:pt>
                <c:pt idx="4">
                  <c:v>11.0</c:v>
                </c:pt>
                <c:pt idx="5">
                  <c:v>12.0</c:v>
                </c:pt>
                <c:pt idx="6">
                  <c:v>13.0</c:v>
                </c:pt>
                <c:pt idx="7">
                  <c:v>14.0</c:v>
                </c:pt>
                <c:pt idx="8">
                  <c:v>15.0</c:v>
                </c:pt>
                <c:pt idx="9">
                  <c:v>16.0</c:v>
                </c:pt>
              </c:numCache>
            </c:numRef>
          </c:cat>
          <c:val>
            <c:numRef>
              <c:f>Arrivals_per_Hr!$AN$3:$AN$12</c:f>
              <c:numCache>
                <c:formatCode>General</c:formatCode>
                <c:ptCount val="10"/>
                <c:pt idx="0">
                  <c:v>5.52631578947369</c:v>
                </c:pt>
                <c:pt idx="1">
                  <c:v>5.394736842105234</c:v>
                </c:pt>
                <c:pt idx="2">
                  <c:v>5.473684210526316</c:v>
                </c:pt>
                <c:pt idx="3">
                  <c:v>5.631578947368407</c:v>
                </c:pt>
                <c:pt idx="4">
                  <c:v>4.921052631578948</c:v>
                </c:pt>
                <c:pt idx="5">
                  <c:v>4.736842105263192</c:v>
                </c:pt>
                <c:pt idx="6">
                  <c:v>3.184210526315789</c:v>
                </c:pt>
                <c:pt idx="7">
                  <c:v>2.894736842105264</c:v>
                </c:pt>
                <c:pt idx="8">
                  <c:v>3.236842105263145</c:v>
                </c:pt>
                <c:pt idx="9">
                  <c:v>2.289473684210526</c:v>
                </c:pt>
              </c:numCache>
            </c:numRef>
          </c:val>
        </c:ser>
        <c:axId val="530509384"/>
        <c:axId val="530512408"/>
      </c:barChart>
      <c:catAx>
        <c:axId val="530509384"/>
        <c:scaling>
          <c:orientation val="minMax"/>
        </c:scaling>
        <c:axPos val="b"/>
        <c:numFmt formatCode="General" sourceLinked="1"/>
        <c:tickLblPos val="nextTo"/>
        <c:crossAx val="530512408"/>
        <c:crosses val="autoZero"/>
        <c:auto val="1"/>
        <c:lblAlgn val="ctr"/>
        <c:lblOffset val="100"/>
      </c:catAx>
      <c:valAx>
        <c:axId val="530512408"/>
        <c:scaling>
          <c:orientation val="minMax"/>
        </c:scaling>
        <c:axPos val="l"/>
        <c:majorGridlines/>
        <c:numFmt formatCode="General" sourceLinked="1"/>
        <c:tickLblPos val="nextTo"/>
        <c:crossAx val="530509384"/>
        <c:crosses val="autoZero"/>
        <c:crossBetween val="between"/>
      </c:valAx>
    </c:plotArea>
    <c:legend>
      <c:legendPos val="r"/>
    </c:legend>
    <c:plotVisOnly val="1"/>
  </c:chart>
  <c:txPr>
    <a:bodyPr/>
    <a:lstStyle/>
    <a:p>
      <a:pPr>
        <a:defRPr sz="1800"/>
      </a:pPr>
      <a:endParaRPr lang="en-US"/>
    </a:p>
  </c:txPr>
  <c:externalData r:id="rId1"/>
</c:chartSpace>
</file>

<file path=ppt/drawings/drawing1.xml><?xml version="1.0" encoding="utf-8"?>
<c:userShapes xmlns:c="http://schemas.openxmlformats.org/drawingml/2006/chart">
  <cdr:relSizeAnchor xmlns:cdr="http://schemas.openxmlformats.org/drawingml/2006/chartDrawing">
    <cdr:from>
      <cdr:x>0.28696</cdr:x>
      <cdr:y>0.25366</cdr:y>
    </cdr:from>
    <cdr:to>
      <cdr:x>0.34783</cdr:x>
      <cdr:y>0.33171</cdr:y>
    </cdr:to>
    <cdr:sp macro="" textlink="">
      <cdr:nvSpPr>
        <cdr:cNvPr id="2" name="TextBox 1"/>
        <cdr:cNvSpPr txBox="1"/>
      </cdr:nvSpPr>
      <cdr:spPr>
        <a:xfrm xmlns:a="http://schemas.openxmlformats.org/drawingml/2006/main">
          <a:off x="2514600" y="990600"/>
          <a:ext cx="533400" cy="30480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400" dirty="0" smtClean="0">
              <a:solidFill>
                <a:srgbClr val="FFFFFF"/>
              </a:solidFill>
            </a:rPr>
            <a:t>20%</a:t>
          </a:r>
          <a:endParaRPr lang="en-US" sz="1400" dirty="0">
            <a:solidFill>
              <a:srgbClr val="FFFFFF"/>
            </a:solidFill>
          </a:endParaRPr>
        </a:p>
      </cdr:txBody>
    </cdr:sp>
  </cdr:relSizeAnchor>
  <cdr:relSizeAnchor xmlns:cdr="http://schemas.openxmlformats.org/drawingml/2006/chartDrawing">
    <cdr:from>
      <cdr:x>0.8087</cdr:x>
      <cdr:y>0.74146</cdr:y>
    </cdr:from>
    <cdr:to>
      <cdr:x>0.86957</cdr:x>
      <cdr:y>0.83415</cdr:y>
    </cdr:to>
    <cdr:sp macro="" textlink="">
      <cdr:nvSpPr>
        <cdr:cNvPr id="3" name="TextBox 2"/>
        <cdr:cNvSpPr txBox="1"/>
      </cdr:nvSpPr>
      <cdr:spPr>
        <a:xfrm xmlns:a="http://schemas.openxmlformats.org/drawingml/2006/main">
          <a:off x="7086600" y="2895600"/>
          <a:ext cx="533400" cy="361950"/>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1400" dirty="0" smtClean="0">
              <a:solidFill>
                <a:srgbClr val="FFFFFF"/>
              </a:solidFill>
            </a:rPr>
            <a:t>92%</a:t>
          </a:r>
          <a:endParaRPr lang="en-US" sz="1400" dirty="0">
            <a:solidFill>
              <a:srgbClr val="FFFFFF"/>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140EAF-E90E-44F7-A6CC-1F89A1DD7D59}" type="datetimeFigureOut">
              <a:rPr lang="en-US" smtClean="0"/>
              <a:pPr/>
              <a:t>5/9/10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46B9C5-8FD6-48EF-92AC-F892B28BE19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Emily</a:t>
            </a:r>
            <a:endParaRPr lang="en-US" dirty="0"/>
          </a:p>
        </p:txBody>
      </p:sp>
      <p:sp>
        <p:nvSpPr>
          <p:cNvPr id="4" name="Slide Number Placeholder 3"/>
          <p:cNvSpPr>
            <a:spLocks noGrp="1"/>
          </p:cNvSpPr>
          <p:nvPr>
            <p:ph type="sldNum" sz="quarter" idx="10"/>
          </p:nvPr>
        </p:nvSpPr>
        <p:spPr/>
        <p:txBody>
          <a:bodyPr/>
          <a:lstStyle/>
          <a:p>
            <a:fld id="{AC46B9C5-8FD6-48EF-92AC-F892B28BE19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Kyle</a:t>
            </a:r>
            <a:endParaRPr lang="en-US" dirty="0"/>
          </a:p>
        </p:txBody>
      </p:sp>
      <p:sp>
        <p:nvSpPr>
          <p:cNvPr id="4" name="Slide Number Placeholder 3"/>
          <p:cNvSpPr>
            <a:spLocks noGrp="1"/>
          </p:cNvSpPr>
          <p:nvPr>
            <p:ph type="sldNum" sz="quarter" idx="10"/>
          </p:nvPr>
        </p:nvSpPr>
        <p:spPr/>
        <p:txBody>
          <a:bodyPr/>
          <a:lstStyle/>
          <a:p>
            <a:fld id="{AC46B9C5-8FD6-48EF-92AC-F892B28BE19E}"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Kyle</a:t>
            </a:r>
            <a:endParaRPr lang="en-US" dirty="0"/>
          </a:p>
        </p:txBody>
      </p:sp>
      <p:sp>
        <p:nvSpPr>
          <p:cNvPr id="4" name="Slide Number Placeholder 3"/>
          <p:cNvSpPr>
            <a:spLocks noGrp="1"/>
          </p:cNvSpPr>
          <p:nvPr>
            <p:ph type="sldNum" sz="quarter" idx="10"/>
          </p:nvPr>
        </p:nvSpPr>
        <p:spPr/>
        <p:txBody>
          <a:bodyPr/>
          <a:lstStyle/>
          <a:p>
            <a:fld id="{AC46B9C5-8FD6-48EF-92AC-F892B28BE19E}"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Kyle:</a:t>
            </a:r>
          </a:p>
          <a:p>
            <a:endParaRPr lang="en-US" dirty="0" smtClean="0"/>
          </a:p>
          <a:p>
            <a:r>
              <a:rPr lang="en-US" dirty="0" smtClean="0"/>
              <a:t>Flowchart</a:t>
            </a:r>
          </a:p>
          <a:p>
            <a:endParaRPr lang="en-US" dirty="0" smtClean="0"/>
          </a:p>
          <a:p>
            <a:r>
              <a:rPr lang="en-US" dirty="0" err="1" smtClean="0"/>
              <a:t>Spongebob</a:t>
            </a:r>
            <a:r>
              <a:rPr lang="en-US" smtClean="0"/>
              <a:t>Smith story</a:t>
            </a:r>
            <a:endParaRPr lang="en-US" dirty="0"/>
          </a:p>
        </p:txBody>
      </p:sp>
      <p:sp>
        <p:nvSpPr>
          <p:cNvPr id="4" name="Slide Number Placeholder 3"/>
          <p:cNvSpPr>
            <a:spLocks noGrp="1"/>
          </p:cNvSpPr>
          <p:nvPr>
            <p:ph type="sldNum" sz="quarter" idx="10"/>
          </p:nvPr>
        </p:nvSpPr>
        <p:spPr/>
        <p:txBody>
          <a:bodyPr/>
          <a:lstStyle/>
          <a:p>
            <a:fld id="{AC46B9C5-8FD6-48EF-92AC-F892B28BE19E}"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Kristin:</a:t>
            </a:r>
          </a:p>
        </p:txBody>
      </p:sp>
      <p:sp>
        <p:nvSpPr>
          <p:cNvPr id="4" name="Slide Number Placeholder 3"/>
          <p:cNvSpPr>
            <a:spLocks noGrp="1"/>
          </p:cNvSpPr>
          <p:nvPr>
            <p:ph type="sldNum" sz="quarter" idx="10"/>
          </p:nvPr>
        </p:nvSpPr>
        <p:spPr/>
        <p:txBody>
          <a:bodyPr/>
          <a:lstStyle/>
          <a:p>
            <a:fld id="{AC46B9C5-8FD6-48EF-92AC-F892B28BE19E}"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Kristin: Discuss the exact process for each test</a:t>
            </a:r>
            <a:endParaRPr lang="en-US" dirty="0"/>
          </a:p>
        </p:txBody>
      </p:sp>
      <p:sp>
        <p:nvSpPr>
          <p:cNvPr id="4" name="Slide Number Placeholder 3"/>
          <p:cNvSpPr>
            <a:spLocks noGrp="1"/>
          </p:cNvSpPr>
          <p:nvPr>
            <p:ph type="sldNum" sz="quarter" idx="10"/>
          </p:nvPr>
        </p:nvSpPr>
        <p:spPr/>
        <p:txBody>
          <a:bodyPr/>
          <a:lstStyle/>
          <a:p>
            <a:fld id="{AC46B9C5-8FD6-48EF-92AC-F892B28BE19E}"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Kristin</a:t>
            </a:r>
            <a:endParaRPr lang="en-US" dirty="0"/>
          </a:p>
        </p:txBody>
      </p:sp>
      <p:sp>
        <p:nvSpPr>
          <p:cNvPr id="4" name="Slide Number Placeholder 3"/>
          <p:cNvSpPr>
            <a:spLocks noGrp="1"/>
          </p:cNvSpPr>
          <p:nvPr>
            <p:ph type="sldNum" sz="quarter" idx="10"/>
          </p:nvPr>
        </p:nvSpPr>
        <p:spPr/>
        <p:txBody>
          <a:bodyPr/>
          <a:lstStyle/>
          <a:p>
            <a:fld id="{AC46B9C5-8FD6-48EF-92AC-F892B28BE19E}"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Kyle:</a:t>
            </a:r>
          </a:p>
          <a:p>
            <a:endParaRPr lang="en-US" dirty="0" smtClean="0"/>
          </a:p>
          <a:p>
            <a:r>
              <a:rPr lang="en-US" dirty="0" smtClean="0"/>
              <a:t>Chart</a:t>
            </a:r>
            <a:r>
              <a:rPr lang="en-US" baseline="0" dirty="0" smtClean="0"/>
              <a:t> of time allocation</a:t>
            </a:r>
            <a:endParaRPr lang="en-US" dirty="0"/>
          </a:p>
        </p:txBody>
      </p:sp>
      <p:sp>
        <p:nvSpPr>
          <p:cNvPr id="4" name="Slide Number Placeholder 3"/>
          <p:cNvSpPr>
            <a:spLocks noGrp="1"/>
          </p:cNvSpPr>
          <p:nvPr>
            <p:ph type="sldNum" sz="quarter" idx="10"/>
          </p:nvPr>
        </p:nvSpPr>
        <p:spPr/>
        <p:txBody>
          <a:bodyPr/>
          <a:lstStyle/>
          <a:p>
            <a:fld id="{AC46B9C5-8FD6-48EF-92AC-F892B28BE19E}"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Kyle:</a:t>
            </a:r>
          </a:p>
          <a:p>
            <a:endParaRPr lang="en-US" dirty="0" smtClean="0"/>
          </a:p>
          <a:p>
            <a:r>
              <a:rPr lang="en-US" dirty="0" smtClean="0"/>
              <a:t>Compare/quantify</a:t>
            </a:r>
            <a:r>
              <a:rPr lang="en-US" baseline="0" dirty="0" smtClean="0"/>
              <a:t> how they are underestimating wait times</a:t>
            </a:r>
            <a:endParaRPr lang="en-US" dirty="0"/>
          </a:p>
        </p:txBody>
      </p:sp>
      <p:sp>
        <p:nvSpPr>
          <p:cNvPr id="4" name="Slide Number Placeholder 3"/>
          <p:cNvSpPr>
            <a:spLocks noGrp="1"/>
          </p:cNvSpPr>
          <p:nvPr>
            <p:ph type="sldNum" sz="quarter" idx="10"/>
          </p:nvPr>
        </p:nvSpPr>
        <p:spPr/>
        <p:txBody>
          <a:bodyPr/>
          <a:lstStyle/>
          <a:p>
            <a:fld id="{AC46B9C5-8FD6-48EF-92AC-F892B28BE19E}"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Kristin</a:t>
            </a:r>
            <a:endParaRPr lang="en-US" dirty="0"/>
          </a:p>
        </p:txBody>
      </p:sp>
      <p:sp>
        <p:nvSpPr>
          <p:cNvPr id="4" name="Slide Number Placeholder 3"/>
          <p:cNvSpPr>
            <a:spLocks noGrp="1"/>
          </p:cNvSpPr>
          <p:nvPr>
            <p:ph type="sldNum" sz="quarter" idx="10"/>
          </p:nvPr>
        </p:nvSpPr>
        <p:spPr/>
        <p:txBody>
          <a:bodyPr/>
          <a:lstStyle/>
          <a:p>
            <a:fld id="{AC46B9C5-8FD6-48EF-92AC-F892B28BE19E}"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Kristin</a:t>
            </a:r>
          </a:p>
          <a:p>
            <a:endParaRPr lang="en-US" dirty="0" smtClean="0"/>
          </a:p>
          <a:p>
            <a:pPr marL="457200" indent="-457200">
              <a:buFont typeface="+mj-lt"/>
              <a:buAutoNum type="arabicPeriod"/>
            </a:pPr>
            <a:r>
              <a:rPr lang="en-US" dirty="0" smtClean="0"/>
              <a:t>Over-production</a:t>
            </a:r>
          </a:p>
          <a:p>
            <a:pPr marL="457200" indent="-457200">
              <a:buFont typeface="+mj-lt"/>
              <a:buAutoNum type="arabicPeriod"/>
            </a:pPr>
            <a:r>
              <a:rPr lang="en-US" dirty="0" smtClean="0"/>
              <a:t>Inventory</a:t>
            </a:r>
          </a:p>
          <a:p>
            <a:pPr marL="457200" indent="-457200">
              <a:buFont typeface="+mj-lt"/>
              <a:buAutoNum type="arabicPeriod"/>
            </a:pPr>
            <a:r>
              <a:rPr lang="en-US" dirty="0" smtClean="0">
                <a:solidFill>
                  <a:srgbClr val="FF0000"/>
                </a:solidFill>
              </a:rPr>
              <a:t>Motion</a:t>
            </a:r>
          </a:p>
          <a:p>
            <a:pPr marL="457200" indent="-457200">
              <a:buFont typeface="+mj-lt"/>
              <a:buAutoNum type="arabicPeriod"/>
            </a:pPr>
            <a:r>
              <a:rPr lang="en-US" dirty="0" smtClean="0">
                <a:solidFill>
                  <a:srgbClr val="FF0000"/>
                </a:solidFill>
              </a:rPr>
              <a:t>Waiting</a:t>
            </a:r>
          </a:p>
          <a:p>
            <a:pPr marL="457200" indent="-457200">
              <a:buFont typeface="+mj-lt"/>
              <a:buAutoNum type="arabicPeriod"/>
            </a:pPr>
            <a:r>
              <a:rPr lang="en-US" dirty="0" smtClean="0"/>
              <a:t>Transportation</a:t>
            </a:r>
          </a:p>
          <a:p>
            <a:pPr marL="457200" indent="-457200">
              <a:buFont typeface="+mj-lt"/>
              <a:buAutoNum type="arabicPeriod"/>
            </a:pPr>
            <a:r>
              <a:rPr lang="en-US" dirty="0" smtClean="0"/>
              <a:t>Over-processing</a:t>
            </a:r>
          </a:p>
          <a:p>
            <a:pPr marL="457200" indent="-457200">
              <a:buFont typeface="+mj-lt"/>
              <a:buAutoNum type="arabicPeriod"/>
            </a:pPr>
            <a:r>
              <a:rPr lang="en-US" dirty="0" smtClean="0"/>
              <a:t>Rework</a:t>
            </a:r>
          </a:p>
          <a:p>
            <a:endParaRPr lang="en-US" dirty="0"/>
          </a:p>
        </p:txBody>
      </p:sp>
      <p:sp>
        <p:nvSpPr>
          <p:cNvPr id="4" name="Slide Number Placeholder 3"/>
          <p:cNvSpPr>
            <a:spLocks noGrp="1"/>
          </p:cNvSpPr>
          <p:nvPr>
            <p:ph type="sldNum" sz="quarter" idx="10"/>
          </p:nvPr>
        </p:nvSpPr>
        <p:spPr/>
        <p:txBody>
          <a:bodyPr/>
          <a:lstStyle/>
          <a:p>
            <a:fld id="{AC46B9C5-8FD6-48EF-92AC-F892B28BE19E}"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Emily</a:t>
            </a:r>
            <a:endParaRPr lang="en-US" dirty="0"/>
          </a:p>
        </p:txBody>
      </p:sp>
      <p:sp>
        <p:nvSpPr>
          <p:cNvPr id="4" name="Slide Number Placeholder 3"/>
          <p:cNvSpPr>
            <a:spLocks noGrp="1"/>
          </p:cNvSpPr>
          <p:nvPr>
            <p:ph type="sldNum" sz="quarter" idx="10"/>
          </p:nvPr>
        </p:nvSpPr>
        <p:spPr/>
        <p:txBody>
          <a:bodyPr/>
          <a:lstStyle/>
          <a:p>
            <a:fld id="{AC46B9C5-8FD6-48EF-92AC-F892B28BE19E}"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Kyle</a:t>
            </a:r>
          </a:p>
        </p:txBody>
      </p:sp>
      <p:sp>
        <p:nvSpPr>
          <p:cNvPr id="4" name="Slide Number Placeholder 3"/>
          <p:cNvSpPr>
            <a:spLocks noGrp="1"/>
          </p:cNvSpPr>
          <p:nvPr>
            <p:ph type="sldNum" sz="quarter" idx="10"/>
          </p:nvPr>
        </p:nvSpPr>
        <p:spPr/>
        <p:txBody>
          <a:bodyPr/>
          <a:lstStyle/>
          <a:p>
            <a:fld id="{AC46B9C5-8FD6-48EF-92AC-F892B28BE19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Kyle</a:t>
            </a:r>
            <a:endParaRPr lang="en-US" dirty="0"/>
          </a:p>
        </p:txBody>
      </p:sp>
      <p:sp>
        <p:nvSpPr>
          <p:cNvPr id="4" name="Slide Number Placeholder 3"/>
          <p:cNvSpPr>
            <a:spLocks noGrp="1"/>
          </p:cNvSpPr>
          <p:nvPr>
            <p:ph type="sldNum" sz="quarter" idx="10"/>
          </p:nvPr>
        </p:nvSpPr>
        <p:spPr/>
        <p:txBody>
          <a:bodyPr/>
          <a:lstStyle/>
          <a:p>
            <a:fld id="{AC46B9C5-8FD6-48EF-92AC-F892B28BE19E}"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Kristin</a:t>
            </a:r>
            <a:endParaRPr lang="en-US" dirty="0"/>
          </a:p>
        </p:txBody>
      </p:sp>
      <p:sp>
        <p:nvSpPr>
          <p:cNvPr id="4" name="Slide Number Placeholder 3"/>
          <p:cNvSpPr>
            <a:spLocks noGrp="1"/>
          </p:cNvSpPr>
          <p:nvPr>
            <p:ph type="sldNum" sz="quarter" idx="10"/>
          </p:nvPr>
        </p:nvSpPr>
        <p:spPr/>
        <p:txBody>
          <a:bodyPr/>
          <a:lstStyle/>
          <a:p>
            <a:fld id="{AC46B9C5-8FD6-48EF-92AC-F892B28BE19E}"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Kristin</a:t>
            </a:r>
            <a:endParaRPr lang="en-US" dirty="0"/>
          </a:p>
        </p:txBody>
      </p:sp>
      <p:sp>
        <p:nvSpPr>
          <p:cNvPr id="4" name="Slide Number Placeholder 3"/>
          <p:cNvSpPr>
            <a:spLocks noGrp="1"/>
          </p:cNvSpPr>
          <p:nvPr>
            <p:ph type="sldNum" sz="quarter" idx="10"/>
          </p:nvPr>
        </p:nvSpPr>
        <p:spPr/>
        <p:txBody>
          <a:bodyPr/>
          <a:lstStyle/>
          <a:p>
            <a:fld id="{AC46B9C5-8FD6-48EF-92AC-F892B28BE19E}"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Kristin:</a:t>
            </a:r>
          </a:p>
          <a:p>
            <a:endParaRPr lang="en-US" dirty="0" smtClean="0"/>
          </a:p>
          <a:p>
            <a:pPr>
              <a:buFontTx/>
              <a:buChar char="-"/>
            </a:pPr>
            <a:r>
              <a:rPr lang="en-US" baseline="0" dirty="0" smtClean="0"/>
              <a:t>Discuss general Radiology process and tests performed</a:t>
            </a:r>
          </a:p>
          <a:p>
            <a:pPr>
              <a:buFontTx/>
              <a:buChar char="-"/>
            </a:pPr>
            <a:r>
              <a:rPr lang="en-US" baseline="0" dirty="0" smtClean="0"/>
              <a:t>Use of Scheduling Department</a:t>
            </a:r>
            <a:endParaRPr lang="en-US" dirty="0"/>
          </a:p>
        </p:txBody>
      </p:sp>
      <p:sp>
        <p:nvSpPr>
          <p:cNvPr id="4" name="Slide Number Placeholder 3"/>
          <p:cNvSpPr>
            <a:spLocks noGrp="1"/>
          </p:cNvSpPr>
          <p:nvPr>
            <p:ph type="sldNum" sz="quarter" idx="10"/>
          </p:nvPr>
        </p:nvSpPr>
        <p:spPr/>
        <p:txBody>
          <a:bodyPr/>
          <a:lstStyle/>
          <a:p>
            <a:fld id="{AC46B9C5-8FD6-48EF-92AC-F892B28BE19E}"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Kristin</a:t>
            </a:r>
            <a:endParaRPr lang="en-US" dirty="0"/>
          </a:p>
        </p:txBody>
      </p:sp>
      <p:sp>
        <p:nvSpPr>
          <p:cNvPr id="4" name="Slide Number Placeholder 3"/>
          <p:cNvSpPr>
            <a:spLocks noGrp="1"/>
          </p:cNvSpPr>
          <p:nvPr>
            <p:ph type="sldNum" sz="quarter" idx="10"/>
          </p:nvPr>
        </p:nvSpPr>
        <p:spPr/>
        <p:txBody>
          <a:bodyPr/>
          <a:lstStyle/>
          <a:p>
            <a:fld id="{AC46B9C5-8FD6-48EF-92AC-F892B28BE19E}"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Kristin</a:t>
            </a:r>
          </a:p>
        </p:txBody>
      </p:sp>
      <p:sp>
        <p:nvSpPr>
          <p:cNvPr id="4" name="Slide Number Placeholder 3"/>
          <p:cNvSpPr>
            <a:spLocks noGrp="1"/>
          </p:cNvSpPr>
          <p:nvPr>
            <p:ph type="sldNum" sz="quarter" idx="10"/>
          </p:nvPr>
        </p:nvSpPr>
        <p:spPr/>
        <p:txBody>
          <a:bodyPr/>
          <a:lstStyle/>
          <a:p>
            <a:fld id="{AC46B9C5-8FD6-48EF-92AC-F892B28BE19E}"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Kristin</a:t>
            </a:r>
          </a:p>
        </p:txBody>
      </p:sp>
      <p:sp>
        <p:nvSpPr>
          <p:cNvPr id="4" name="Slide Number Placeholder 3"/>
          <p:cNvSpPr>
            <a:spLocks noGrp="1"/>
          </p:cNvSpPr>
          <p:nvPr>
            <p:ph type="sldNum" sz="quarter" idx="10"/>
          </p:nvPr>
        </p:nvSpPr>
        <p:spPr/>
        <p:txBody>
          <a:bodyPr/>
          <a:lstStyle/>
          <a:p>
            <a:fld id="{AC46B9C5-8FD6-48EF-92AC-F892B28BE19E}"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Kristin</a:t>
            </a:r>
          </a:p>
        </p:txBody>
      </p:sp>
      <p:sp>
        <p:nvSpPr>
          <p:cNvPr id="4" name="Slide Number Placeholder 3"/>
          <p:cNvSpPr>
            <a:spLocks noGrp="1"/>
          </p:cNvSpPr>
          <p:nvPr>
            <p:ph type="sldNum" sz="quarter" idx="10"/>
          </p:nvPr>
        </p:nvSpPr>
        <p:spPr/>
        <p:txBody>
          <a:bodyPr/>
          <a:lstStyle/>
          <a:p>
            <a:fld id="{AC46B9C5-8FD6-48EF-92AC-F892B28BE19E}"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Emily</a:t>
            </a:r>
            <a:endParaRPr lang="en-US" dirty="0"/>
          </a:p>
        </p:txBody>
      </p:sp>
      <p:sp>
        <p:nvSpPr>
          <p:cNvPr id="4" name="Slide Number Placeholder 3"/>
          <p:cNvSpPr>
            <a:spLocks noGrp="1"/>
          </p:cNvSpPr>
          <p:nvPr>
            <p:ph type="sldNum" sz="quarter" idx="10"/>
          </p:nvPr>
        </p:nvSpPr>
        <p:spPr/>
        <p:txBody>
          <a:bodyPr/>
          <a:lstStyle/>
          <a:p>
            <a:fld id="{AC46B9C5-8FD6-48EF-92AC-F892B28BE19E}"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Emily</a:t>
            </a:r>
            <a:endParaRPr lang="en-US" dirty="0"/>
          </a:p>
        </p:txBody>
      </p:sp>
      <p:sp>
        <p:nvSpPr>
          <p:cNvPr id="4" name="Slide Number Placeholder 3"/>
          <p:cNvSpPr>
            <a:spLocks noGrp="1"/>
          </p:cNvSpPr>
          <p:nvPr>
            <p:ph type="sldNum" sz="quarter" idx="10"/>
          </p:nvPr>
        </p:nvSpPr>
        <p:spPr/>
        <p:txBody>
          <a:bodyPr/>
          <a:lstStyle/>
          <a:p>
            <a:fld id="{AC46B9C5-8FD6-48EF-92AC-F892B28BE19E}"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Emily</a:t>
            </a:r>
            <a:endParaRPr lang="en-US" dirty="0"/>
          </a:p>
        </p:txBody>
      </p:sp>
      <p:sp>
        <p:nvSpPr>
          <p:cNvPr id="4" name="Slide Number Placeholder 3"/>
          <p:cNvSpPr>
            <a:spLocks noGrp="1"/>
          </p:cNvSpPr>
          <p:nvPr>
            <p:ph type="sldNum" sz="quarter" idx="10"/>
          </p:nvPr>
        </p:nvSpPr>
        <p:spPr/>
        <p:txBody>
          <a:bodyPr/>
          <a:lstStyle/>
          <a:p>
            <a:fld id="{AC46B9C5-8FD6-48EF-92AC-F892B28BE19E}"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Emily</a:t>
            </a:r>
            <a:endParaRPr lang="en-US" dirty="0"/>
          </a:p>
        </p:txBody>
      </p:sp>
      <p:sp>
        <p:nvSpPr>
          <p:cNvPr id="4" name="Slide Number Placeholder 3"/>
          <p:cNvSpPr>
            <a:spLocks noGrp="1"/>
          </p:cNvSpPr>
          <p:nvPr>
            <p:ph type="sldNum" sz="quarter" idx="10"/>
          </p:nvPr>
        </p:nvSpPr>
        <p:spPr/>
        <p:txBody>
          <a:bodyPr/>
          <a:lstStyle/>
          <a:p>
            <a:fld id="{AC46B9C5-8FD6-48EF-92AC-F892B28BE19E}"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Emily</a:t>
            </a:r>
            <a:endParaRPr lang="en-US" dirty="0"/>
          </a:p>
        </p:txBody>
      </p:sp>
      <p:sp>
        <p:nvSpPr>
          <p:cNvPr id="4" name="Slide Number Placeholder 3"/>
          <p:cNvSpPr>
            <a:spLocks noGrp="1"/>
          </p:cNvSpPr>
          <p:nvPr>
            <p:ph type="sldNum" sz="quarter" idx="10"/>
          </p:nvPr>
        </p:nvSpPr>
        <p:spPr/>
        <p:txBody>
          <a:bodyPr/>
          <a:lstStyle/>
          <a:p>
            <a:fld id="{AC46B9C5-8FD6-48EF-92AC-F892B28BE19E}"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Emily</a:t>
            </a:r>
            <a:endParaRPr lang="en-US" dirty="0"/>
          </a:p>
        </p:txBody>
      </p:sp>
      <p:sp>
        <p:nvSpPr>
          <p:cNvPr id="4" name="Slide Number Placeholder 3"/>
          <p:cNvSpPr>
            <a:spLocks noGrp="1"/>
          </p:cNvSpPr>
          <p:nvPr>
            <p:ph type="sldNum" sz="quarter" idx="10"/>
          </p:nvPr>
        </p:nvSpPr>
        <p:spPr/>
        <p:txBody>
          <a:bodyPr/>
          <a:lstStyle/>
          <a:p>
            <a:fld id="{AC46B9C5-8FD6-48EF-92AC-F892B28BE19E}"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Emily</a:t>
            </a:r>
            <a:endParaRPr lang="en-US" dirty="0"/>
          </a:p>
        </p:txBody>
      </p:sp>
      <p:sp>
        <p:nvSpPr>
          <p:cNvPr id="4" name="Slide Number Placeholder 3"/>
          <p:cNvSpPr>
            <a:spLocks noGrp="1"/>
          </p:cNvSpPr>
          <p:nvPr>
            <p:ph type="sldNum" sz="quarter" idx="10"/>
          </p:nvPr>
        </p:nvSpPr>
        <p:spPr/>
        <p:txBody>
          <a:bodyPr/>
          <a:lstStyle/>
          <a:p>
            <a:fld id="{AC46B9C5-8FD6-48EF-92AC-F892B28BE19E}"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Emily</a:t>
            </a:r>
            <a:endParaRPr lang="en-US" dirty="0"/>
          </a:p>
        </p:txBody>
      </p:sp>
      <p:sp>
        <p:nvSpPr>
          <p:cNvPr id="4" name="Slide Number Placeholder 3"/>
          <p:cNvSpPr>
            <a:spLocks noGrp="1"/>
          </p:cNvSpPr>
          <p:nvPr>
            <p:ph type="sldNum" sz="quarter" idx="10"/>
          </p:nvPr>
        </p:nvSpPr>
        <p:spPr/>
        <p:txBody>
          <a:bodyPr/>
          <a:lstStyle/>
          <a:p>
            <a:fld id="{AC46B9C5-8FD6-48EF-92AC-F892B28BE19E}" type="slidenum">
              <a:rPr lang="en-US" smtClean="0"/>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Kyle</a:t>
            </a:r>
          </a:p>
        </p:txBody>
      </p:sp>
      <p:sp>
        <p:nvSpPr>
          <p:cNvPr id="4" name="Slide Number Placeholder 3"/>
          <p:cNvSpPr>
            <a:spLocks noGrp="1"/>
          </p:cNvSpPr>
          <p:nvPr>
            <p:ph type="sldNum" sz="quarter" idx="10"/>
          </p:nvPr>
        </p:nvSpPr>
        <p:spPr/>
        <p:txBody>
          <a:bodyPr/>
          <a:lstStyle/>
          <a:p>
            <a:fld id="{AC46B9C5-8FD6-48EF-92AC-F892B28BE19E}"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Kyle:</a:t>
            </a:r>
          </a:p>
          <a:p>
            <a:endParaRPr lang="en-US" dirty="0" smtClean="0"/>
          </a:p>
          <a:p>
            <a:r>
              <a:rPr lang="en-US" dirty="0" smtClean="0"/>
              <a:t>Flowchart</a:t>
            </a:r>
          </a:p>
          <a:p>
            <a:endParaRPr lang="en-US" dirty="0" smtClean="0"/>
          </a:p>
          <a:p>
            <a:r>
              <a:rPr lang="en-US" dirty="0" err="1" smtClean="0"/>
              <a:t>Spongebob</a:t>
            </a:r>
            <a:r>
              <a:rPr lang="en-US" smtClean="0"/>
              <a:t>Smith story</a:t>
            </a:r>
            <a:endParaRPr lang="en-US" dirty="0"/>
          </a:p>
        </p:txBody>
      </p:sp>
      <p:sp>
        <p:nvSpPr>
          <p:cNvPr id="4" name="Slide Number Placeholder 3"/>
          <p:cNvSpPr>
            <a:spLocks noGrp="1"/>
          </p:cNvSpPr>
          <p:nvPr>
            <p:ph type="sldNum" sz="quarter" idx="10"/>
          </p:nvPr>
        </p:nvSpPr>
        <p:spPr/>
        <p:txBody>
          <a:bodyPr/>
          <a:lstStyle/>
          <a:p>
            <a:fld id="{AC46B9C5-8FD6-48EF-92AC-F892B28BE19E}"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Kyle</a:t>
            </a:r>
            <a:endParaRPr lang="en-US" dirty="0"/>
          </a:p>
        </p:txBody>
      </p:sp>
      <p:sp>
        <p:nvSpPr>
          <p:cNvPr id="4" name="Slide Number Placeholder 3"/>
          <p:cNvSpPr>
            <a:spLocks noGrp="1"/>
          </p:cNvSpPr>
          <p:nvPr>
            <p:ph type="sldNum" sz="quarter" idx="10"/>
          </p:nvPr>
        </p:nvSpPr>
        <p:spPr/>
        <p:txBody>
          <a:bodyPr/>
          <a:lstStyle/>
          <a:p>
            <a:fld id="{AC46B9C5-8FD6-48EF-92AC-F892B28BE19E}"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Kyle</a:t>
            </a:r>
            <a:endParaRPr lang="en-US" dirty="0"/>
          </a:p>
        </p:txBody>
      </p:sp>
      <p:sp>
        <p:nvSpPr>
          <p:cNvPr id="4" name="Slide Number Placeholder 3"/>
          <p:cNvSpPr>
            <a:spLocks noGrp="1"/>
          </p:cNvSpPr>
          <p:nvPr>
            <p:ph type="sldNum" sz="quarter" idx="10"/>
          </p:nvPr>
        </p:nvSpPr>
        <p:spPr/>
        <p:txBody>
          <a:bodyPr/>
          <a:lstStyle/>
          <a:p>
            <a:fld id="{AC46B9C5-8FD6-48EF-92AC-F892B28BE19E}"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Kyle</a:t>
            </a:r>
          </a:p>
          <a:p>
            <a:endParaRPr lang="en-US" dirty="0" smtClean="0"/>
          </a:p>
          <a:p>
            <a:r>
              <a:rPr lang="en-US" dirty="0" smtClean="0"/>
              <a:t>Kristin: Blooper</a:t>
            </a:r>
            <a:r>
              <a:rPr lang="en-US" baseline="0" dirty="0" smtClean="0"/>
              <a:t> story of man waiting in </a:t>
            </a:r>
            <a:r>
              <a:rPr lang="en-US" dirty="0" smtClean="0"/>
              <a:t>lab room by mistake while he was waiting on wife to get out of colonoscopy</a:t>
            </a:r>
            <a:endParaRPr lang="en-US" dirty="0"/>
          </a:p>
        </p:txBody>
      </p:sp>
      <p:sp>
        <p:nvSpPr>
          <p:cNvPr id="4" name="Slide Number Placeholder 3"/>
          <p:cNvSpPr>
            <a:spLocks noGrp="1"/>
          </p:cNvSpPr>
          <p:nvPr>
            <p:ph type="sldNum" sz="quarter" idx="10"/>
          </p:nvPr>
        </p:nvSpPr>
        <p:spPr/>
        <p:txBody>
          <a:bodyPr/>
          <a:lstStyle/>
          <a:p>
            <a:fld id="{AC46B9C5-8FD6-48EF-92AC-F892B28BE19E}"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Kyle</a:t>
            </a:r>
            <a:endParaRPr lang="en-US" dirty="0"/>
          </a:p>
        </p:txBody>
      </p:sp>
      <p:sp>
        <p:nvSpPr>
          <p:cNvPr id="4" name="Slide Number Placeholder 3"/>
          <p:cNvSpPr>
            <a:spLocks noGrp="1"/>
          </p:cNvSpPr>
          <p:nvPr>
            <p:ph type="sldNum" sz="quarter" idx="10"/>
          </p:nvPr>
        </p:nvSpPr>
        <p:spPr/>
        <p:txBody>
          <a:bodyPr/>
          <a:lstStyle/>
          <a:p>
            <a:fld id="{AC46B9C5-8FD6-48EF-92AC-F892B28BE19E}"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pic>
        <p:nvPicPr>
          <p:cNvPr id="4" name="Picture 23" descr="\\Penfold\Clients2\CUSTOM_SERVICES\2004 Updates\April\static templates\Medical\PPP_SMEDI_TLE_Patient_Records.jpg"/>
          <p:cNvPicPr>
            <a:picLocks noChangeAspect="1" noChangeArrowheads="1"/>
          </p:cNvPicPr>
          <p:nvPr/>
        </p:nvPicPr>
        <p:blipFill>
          <a:blip r:embed="rId2" cstate="print"/>
          <a:srcRect/>
          <a:stretch>
            <a:fillRect/>
          </a:stretch>
        </p:blipFill>
        <p:spPr bwMode="auto">
          <a:xfrm>
            <a:off x="0" y="0"/>
            <a:ext cx="9144000" cy="6880225"/>
          </a:xfrm>
          <a:prstGeom prst="rect">
            <a:avLst/>
          </a:prstGeom>
          <a:noFill/>
          <a:ln w="9525">
            <a:noFill/>
            <a:miter lim="800000"/>
            <a:headEnd/>
            <a:tailEnd/>
          </a:ln>
        </p:spPr>
      </p:pic>
      <p:sp>
        <p:nvSpPr>
          <p:cNvPr id="4098" name="Rectangle 2"/>
          <p:cNvSpPr>
            <a:spLocks noGrp="1" noChangeArrowheads="1"/>
          </p:cNvSpPr>
          <p:nvPr>
            <p:ph type="ctrTitle"/>
          </p:nvPr>
        </p:nvSpPr>
        <p:spPr>
          <a:xfrm>
            <a:off x="3363573" y="2134429"/>
            <a:ext cx="5422904" cy="880739"/>
          </a:xfrm>
        </p:spPr>
        <p:txBody>
          <a:bodyPr/>
          <a:lstStyle>
            <a:lvl1pPr algn="ctr">
              <a:defRPr/>
            </a:lvl1pPr>
          </a:lstStyle>
          <a:p>
            <a:r>
              <a:rPr lang="en-US" smtClean="0"/>
              <a:t>Click to edit Master title style</a:t>
            </a:r>
            <a:endParaRPr lang="en-US"/>
          </a:p>
        </p:txBody>
      </p:sp>
      <p:sp>
        <p:nvSpPr>
          <p:cNvPr id="4099" name="Rectangle 3"/>
          <p:cNvSpPr>
            <a:spLocks noGrp="1" noChangeArrowheads="1"/>
          </p:cNvSpPr>
          <p:nvPr>
            <p:ph type="subTitle" idx="1"/>
          </p:nvPr>
        </p:nvSpPr>
        <p:spPr>
          <a:xfrm>
            <a:off x="3500862" y="3236070"/>
            <a:ext cx="5212681" cy="520698"/>
          </a:xfrm>
        </p:spPr>
        <p:txBody>
          <a:bodyPr/>
          <a:lstStyle>
            <a:lvl1pPr marL="0" indent="0" algn="ctr">
              <a:buFontTx/>
              <a:buNone/>
              <a:defRPr>
                <a:solidFill>
                  <a:srgbClr val="FFFFFF"/>
                </a:solidFill>
              </a:defRPr>
            </a:lvl1pPr>
          </a:lstStyle>
          <a:p>
            <a:r>
              <a:rPr lang="en-US" smtClean="0"/>
              <a:t>Click to edit Master subtitle style</a:t>
            </a:r>
            <a:endParaRPr lang="en-US"/>
          </a:p>
        </p:txBody>
      </p:sp>
      <p:sp>
        <p:nvSpPr>
          <p:cNvPr id="5" name="Rectangle 4"/>
          <p:cNvSpPr>
            <a:spLocks noGrp="1" noChangeArrowheads="1"/>
          </p:cNvSpPr>
          <p:nvPr>
            <p:ph type="dt" sz="half" idx="10"/>
          </p:nvPr>
        </p:nvSpPr>
        <p:spPr>
          <a:xfrm>
            <a:off x="685800" y="6678613"/>
            <a:ext cx="1905000" cy="165100"/>
          </a:xfrm>
        </p:spPr>
        <p:txBody>
          <a:bodyPr/>
          <a:lstStyle>
            <a:lvl1pPr>
              <a:defRPr sz="1100" smtClean="0">
                <a:solidFill>
                  <a:srgbClr val="4D4D4D"/>
                </a:solidFill>
              </a:defRPr>
            </a:lvl1pPr>
          </a:lstStyle>
          <a:p>
            <a:fld id="{171DC6A7-EE89-47BE-8BE2-8560C1118A12}" type="datetimeFigureOut">
              <a:rPr lang="en-US" smtClean="0"/>
              <a:pPr/>
              <a:t>5/9/10</a:t>
            </a:fld>
            <a:endParaRPr lang="en-US"/>
          </a:p>
        </p:txBody>
      </p:sp>
      <p:sp>
        <p:nvSpPr>
          <p:cNvPr id="6" name="Rectangle 5"/>
          <p:cNvSpPr>
            <a:spLocks noGrp="1" noChangeArrowheads="1"/>
          </p:cNvSpPr>
          <p:nvPr>
            <p:ph type="ftr" sz="quarter" idx="11"/>
          </p:nvPr>
        </p:nvSpPr>
        <p:spPr>
          <a:xfrm>
            <a:off x="3124200" y="6678613"/>
            <a:ext cx="2895600" cy="165100"/>
          </a:xfrm>
        </p:spPr>
        <p:txBody>
          <a:bodyPr/>
          <a:lstStyle>
            <a:lvl1pPr>
              <a:defRPr sz="1100" smtClean="0">
                <a:solidFill>
                  <a:srgbClr val="4D4D4D"/>
                </a:solidFill>
              </a:defRPr>
            </a:lvl1pPr>
          </a:lstStyle>
          <a:p>
            <a:endParaRPr lang="en-US"/>
          </a:p>
        </p:txBody>
      </p:sp>
      <p:sp>
        <p:nvSpPr>
          <p:cNvPr id="7" name="Rectangle 6"/>
          <p:cNvSpPr>
            <a:spLocks noGrp="1" noChangeArrowheads="1"/>
          </p:cNvSpPr>
          <p:nvPr>
            <p:ph type="sldNum" sz="quarter" idx="12"/>
          </p:nvPr>
        </p:nvSpPr>
        <p:spPr>
          <a:xfrm>
            <a:off x="6553200" y="6678613"/>
            <a:ext cx="1905000" cy="165100"/>
          </a:xfrm>
        </p:spPr>
        <p:txBody>
          <a:bodyPr/>
          <a:lstStyle>
            <a:lvl1pPr>
              <a:defRPr sz="1100" smtClean="0">
                <a:solidFill>
                  <a:srgbClr val="4D4D4D"/>
                </a:solidFill>
              </a:defRPr>
            </a:lvl1pPr>
          </a:lstStyle>
          <a:p>
            <a:fld id="{71338C9A-A5AD-4BDA-95F4-0DBA6650701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71DC6A7-EE89-47BE-8BE2-8560C1118A12}" type="datetimeFigureOut">
              <a:rPr lang="en-US" smtClean="0"/>
              <a:pPr/>
              <a:t>5/9/10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1338C9A-A5AD-4BDA-95F4-0DBA6650701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4308" y="344263"/>
            <a:ext cx="2179458" cy="6169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5933" y="344263"/>
            <a:ext cx="6401086" cy="6169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71DC6A7-EE89-47BE-8BE2-8560C1118A12}" type="datetimeFigureOut">
              <a:rPr lang="en-US" smtClean="0"/>
              <a:pPr/>
              <a:t>5/9/10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1338C9A-A5AD-4BDA-95F4-0DBA6650701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171DC6A7-EE89-47BE-8BE2-8560C1118A12}" type="datetimeFigureOut">
              <a:rPr lang="en-US" smtClean="0"/>
              <a:pPr/>
              <a:t>5/9/10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38C9A-A5AD-4BDA-95F4-0DBA6650701B}"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1DC6A7-EE89-47BE-8BE2-8560C1118A12}" type="datetimeFigureOut">
              <a:rPr lang="en-US" smtClean="0"/>
              <a:pPr/>
              <a:t>5/9/10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38C9A-A5AD-4BDA-95F4-0DBA6650701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71DC6A7-EE89-47BE-8BE2-8560C1118A12}" type="datetimeFigureOut">
              <a:rPr lang="en-US" smtClean="0"/>
              <a:pPr/>
              <a:t>5/9/10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38C9A-A5AD-4BDA-95F4-0DBA6650701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71DC6A7-EE89-47BE-8BE2-8560C1118A12}" type="datetimeFigureOut">
              <a:rPr lang="en-US" smtClean="0"/>
              <a:pPr/>
              <a:t>5/9/10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338C9A-A5AD-4BDA-95F4-0DBA6650701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71DC6A7-EE89-47BE-8BE2-8560C1118A12}" type="datetimeFigureOut">
              <a:rPr lang="en-US" smtClean="0"/>
              <a:pPr/>
              <a:t>5/9/10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338C9A-A5AD-4BDA-95F4-0DBA6650701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71DC6A7-EE89-47BE-8BE2-8560C1118A12}" type="datetimeFigureOut">
              <a:rPr lang="en-US" smtClean="0"/>
              <a:pPr/>
              <a:t>5/9/10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338C9A-A5AD-4BDA-95F4-0DBA6650701B}"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1DC6A7-EE89-47BE-8BE2-8560C1118A12}" type="datetimeFigureOut">
              <a:rPr lang="en-US" smtClean="0"/>
              <a:pPr/>
              <a:t>5/9/10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338C9A-A5AD-4BDA-95F4-0DBA6650701B}"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71DC6A7-EE89-47BE-8BE2-8560C1118A12}" type="datetimeFigureOut">
              <a:rPr lang="en-US" smtClean="0"/>
              <a:pPr/>
              <a:t>5/9/10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338C9A-A5AD-4BDA-95F4-0DBA6650701B}"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fld id="{171DC6A7-EE89-47BE-8BE2-8560C1118A12}" type="datetimeFigureOut">
              <a:rPr lang="en-US" smtClean="0"/>
              <a:pPr/>
              <a:t>5/9/10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1338C9A-A5AD-4BDA-95F4-0DBA6650701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171DC6A7-EE89-47BE-8BE2-8560C1118A12}" type="datetimeFigureOut">
              <a:rPr lang="en-US" smtClean="0"/>
              <a:pPr/>
              <a:t>5/9/10</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71338C9A-A5AD-4BDA-95F4-0DBA6650701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1DC6A7-EE89-47BE-8BE2-8560C1118A12}" type="datetimeFigureOut">
              <a:rPr lang="en-US" smtClean="0"/>
              <a:pPr/>
              <a:t>5/9/10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38C9A-A5AD-4BDA-95F4-0DBA6650701B}"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1DC6A7-EE89-47BE-8BE2-8560C1118A12}" type="datetimeFigureOut">
              <a:rPr lang="en-US" smtClean="0"/>
              <a:pPr/>
              <a:t>5/9/10</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71338C9A-A5AD-4BDA-95F4-0DBA6650701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96" y="4406563"/>
            <a:ext cx="7772543" cy="1362706"/>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196" y="2906151"/>
            <a:ext cx="7772543" cy="1500412"/>
          </a:xfrm>
        </p:spPr>
        <p:txBody>
          <a:bodyPr anchor="b"/>
          <a:lstStyle>
            <a:lvl1pPr marL="0" indent="0">
              <a:buNone/>
              <a:defRPr sz="1800"/>
            </a:lvl1pPr>
            <a:lvl2pPr marL="412394" indent="0">
              <a:buNone/>
              <a:defRPr sz="1600"/>
            </a:lvl2pPr>
            <a:lvl3pPr marL="824789" indent="0">
              <a:buNone/>
              <a:defRPr sz="1400"/>
            </a:lvl3pPr>
            <a:lvl4pPr marL="1237183" indent="0">
              <a:buNone/>
              <a:defRPr sz="1300"/>
            </a:lvl4pPr>
            <a:lvl5pPr marL="1649578" indent="0">
              <a:buNone/>
              <a:defRPr sz="1300"/>
            </a:lvl5pPr>
            <a:lvl6pPr marL="2061972" indent="0">
              <a:buNone/>
              <a:defRPr sz="1300"/>
            </a:lvl6pPr>
            <a:lvl7pPr marL="2474366" indent="0">
              <a:buNone/>
              <a:defRPr sz="1300"/>
            </a:lvl7pPr>
            <a:lvl8pPr marL="2886761" indent="0">
              <a:buNone/>
              <a:defRPr sz="1300"/>
            </a:lvl8pPr>
            <a:lvl9pPr marL="3299155" indent="0">
              <a:buNone/>
              <a:defRPr sz="13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171DC6A7-EE89-47BE-8BE2-8560C1118A12}" type="datetimeFigureOut">
              <a:rPr lang="en-US" smtClean="0"/>
              <a:pPr/>
              <a:t>5/9/10</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71338C9A-A5AD-4BDA-95F4-0DBA6650701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933" y="1583608"/>
            <a:ext cx="4290272" cy="4930129"/>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33494" y="1583608"/>
            <a:ext cx="4290272" cy="4930129"/>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fld id="{171DC6A7-EE89-47BE-8BE2-8560C1118A12}" type="datetimeFigureOut">
              <a:rPr lang="en-US" smtClean="0"/>
              <a:pPr/>
              <a:t>5/9/10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1338C9A-A5AD-4BDA-95F4-0DBA6650701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29" y="273976"/>
            <a:ext cx="8228742" cy="11432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629" y="1534838"/>
            <a:ext cx="4040007"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4" name="Content Placeholder 3"/>
          <p:cNvSpPr>
            <a:spLocks noGrp="1"/>
          </p:cNvSpPr>
          <p:nvPr>
            <p:ph sz="half" idx="2"/>
          </p:nvPr>
        </p:nvSpPr>
        <p:spPr>
          <a:xfrm>
            <a:off x="457629" y="2174593"/>
            <a:ext cx="4040007"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4935" y="1534838"/>
            <a:ext cx="4041436" cy="639755"/>
          </a:xfrm>
        </p:spPr>
        <p:txBody>
          <a:bodyPr anchor="b"/>
          <a:lstStyle>
            <a:lvl1pPr marL="0" indent="0">
              <a:buNone/>
              <a:defRPr sz="2200" b="1"/>
            </a:lvl1pPr>
            <a:lvl2pPr marL="412394" indent="0">
              <a:buNone/>
              <a:defRPr sz="1800" b="1"/>
            </a:lvl2pPr>
            <a:lvl3pPr marL="824789" indent="0">
              <a:buNone/>
              <a:defRPr sz="1600" b="1"/>
            </a:lvl3pPr>
            <a:lvl4pPr marL="1237183" indent="0">
              <a:buNone/>
              <a:defRPr sz="1400" b="1"/>
            </a:lvl4pPr>
            <a:lvl5pPr marL="1649578" indent="0">
              <a:buNone/>
              <a:defRPr sz="1400" b="1"/>
            </a:lvl5pPr>
            <a:lvl6pPr marL="2061972" indent="0">
              <a:buNone/>
              <a:defRPr sz="1400" b="1"/>
            </a:lvl6pPr>
            <a:lvl7pPr marL="2474366" indent="0">
              <a:buNone/>
              <a:defRPr sz="1400" b="1"/>
            </a:lvl7pPr>
            <a:lvl8pPr marL="2886761" indent="0">
              <a:buNone/>
              <a:defRPr sz="1400" b="1"/>
            </a:lvl8pPr>
            <a:lvl9pPr marL="3299155" indent="0">
              <a:buNone/>
              <a:defRPr sz="1400" b="1"/>
            </a:lvl9pPr>
          </a:lstStyle>
          <a:p>
            <a:pPr lvl="0"/>
            <a:r>
              <a:rPr lang="en-US" smtClean="0"/>
              <a:t>Click to edit Master text styles</a:t>
            </a:r>
          </a:p>
        </p:txBody>
      </p:sp>
      <p:sp>
        <p:nvSpPr>
          <p:cNvPr id="6" name="Content Placeholder 5"/>
          <p:cNvSpPr>
            <a:spLocks noGrp="1"/>
          </p:cNvSpPr>
          <p:nvPr>
            <p:ph sz="quarter" idx="4"/>
          </p:nvPr>
        </p:nvSpPr>
        <p:spPr>
          <a:xfrm>
            <a:off x="4644935" y="2174593"/>
            <a:ext cx="4041436" cy="3951849"/>
          </a:xfrm>
        </p:spPr>
        <p:txBody>
          <a:bodyPr/>
          <a:lstStyle>
            <a:lvl1pPr>
              <a:defRPr sz="22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171DC6A7-EE89-47BE-8BE2-8560C1118A12}" type="datetimeFigureOut">
              <a:rPr lang="en-US" smtClean="0"/>
              <a:pPr/>
              <a:t>5/9/10</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71338C9A-A5AD-4BDA-95F4-0DBA6650701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fld id="{171DC6A7-EE89-47BE-8BE2-8560C1118A12}" type="datetimeFigureOut">
              <a:rPr lang="en-US" smtClean="0"/>
              <a:pPr/>
              <a:t>5/9/10</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71338C9A-A5AD-4BDA-95F4-0DBA6650701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171DC6A7-EE89-47BE-8BE2-8560C1118A12}" type="datetimeFigureOut">
              <a:rPr lang="en-US" smtClean="0"/>
              <a:pPr/>
              <a:t>5/9/10</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71338C9A-A5AD-4BDA-95F4-0DBA6650701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30" y="272542"/>
            <a:ext cx="3007481" cy="1161887"/>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227" y="272541"/>
            <a:ext cx="5111144" cy="5853901"/>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630" y="1434428"/>
            <a:ext cx="3007481" cy="46920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71DC6A7-EE89-47BE-8BE2-8560C1118A12}" type="datetimeFigureOut">
              <a:rPr lang="en-US" smtClean="0"/>
              <a:pPr/>
              <a:t>5/9/10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1338C9A-A5AD-4BDA-95F4-0DBA6650701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1904" y="4801030"/>
            <a:ext cx="5487258" cy="566599"/>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1904" y="612502"/>
            <a:ext cx="5487258" cy="4115373"/>
          </a:xfrm>
        </p:spPr>
        <p:txBody>
          <a:bodyPr/>
          <a:lstStyle>
            <a:lvl1pPr marL="0" indent="0">
              <a:buNone/>
              <a:defRPr sz="2900"/>
            </a:lvl1pPr>
            <a:lvl2pPr marL="412394" indent="0">
              <a:buNone/>
              <a:defRPr sz="2500"/>
            </a:lvl2pPr>
            <a:lvl3pPr marL="824789" indent="0">
              <a:buNone/>
              <a:defRPr sz="2200"/>
            </a:lvl3pPr>
            <a:lvl4pPr marL="1237183" indent="0">
              <a:buNone/>
              <a:defRPr sz="1800"/>
            </a:lvl4pPr>
            <a:lvl5pPr marL="1649578" indent="0">
              <a:buNone/>
              <a:defRPr sz="1800"/>
            </a:lvl5pPr>
            <a:lvl6pPr marL="2061972" indent="0">
              <a:buNone/>
              <a:defRPr sz="1800"/>
            </a:lvl6pPr>
            <a:lvl7pPr marL="2474366" indent="0">
              <a:buNone/>
              <a:defRPr sz="1800"/>
            </a:lvl7pPr>
            <a:lvl8pPr marL="2886761" indent="0">
              <a:buNone/>
              <a:defRPr sz="1800"/>
            </a:lvl8pPr>
            <a:lvl9pPr marL="3299155" indent="0">
              <a:buNone/>
              <a:defRPr sz="1800"/>
            </a:lvl9pPr>
          </a:lstStyle>
          <a:p>
            <a:pPr lvl="0"/>
            <a:r>
              <a:rPr lang="en-US" noProof="0" smtClean="0"/>
              <a:t>Click icon to add picture</a:t>
            </a:r>
          </a:p>
        </p:txBody>
      </p:sp>
      <p:sp>
        <p:nvSpPr>
          <p:cNvPr id="4" name="Text Placeholder 3"/>
          <p:cNvSpPr>
            <a:spLocks noGrp="1"/>
          </p:cNvSpPr>
          <p:nvPr>
            <p:ph type="body" sz="half" idx="2"/>
          </p:nvPr>
        </p:nvSpPr>
        <p:spPr>
          <a:xfrm>
            <a:off x="1791904" y="5367629"/>
            <a:ext cx="5487258" cy="804714"/>
          </a:xfrm>
        </p:spPr>
        <p:txBody>
          <a:bodyPr/>
          <a:lstStyle>
            <a:lvl1pPr marL="0" indent="0">
              <a:buNone/>
              <a:defRPr sz="1300"/>
            </a:lvl1pPr>
            <a:lvl2pPr marL="412394" indent="0">
              <a:buNone/>
              <a:defRPr sz="1100"/>
            </a:lvl2pPr>
            <a:lvl3pPr marL="824789" indent="0">
              <a:buNone/>
              <a:defRPr sz="900"/>
            </a:lvl3pPr>
            <a:lvl4pPr marL="1237183" indent="0">
              <a:buNone/>
              <a:defRPr sz="800"/>
            </a:lvl4pPr>
            <a:lvl5pPr marL="1649578" indent="0">
              <a:buNone/>
              <a:defRPr sz="800"/>
            </a:lvl5pPr>
            <a:lvl6pPr marL="2061972" indent="0">
              <a:buNone/>
              <a:defRPr sz="800"/>
            </a:lvl6pPr>
            <a:lvl7pPr marL="2474366" indent="0">
              <a:buNone/>
              <a:defRPr sz="800"/>
            </a:lvl7pPr>
            <a:lvl8pPr marL="2886761" indent="0">
              <a:buNone/>
              <a:defRPr sz="800"/>
            </a:lvl8pPr>
            <a:lvl9pPr marL="3299155" indent="0">
              <a:buNone/>
              <a:defRPr sz="8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171DC6A7-EE89-47BE-8BE2-8560C1118A12}" type="datetimeFigureOut">
              <a:rPr lang="en-US" smtClean="0"/>
              <a:pPr/>
              <a:t>5/9/10</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71338C9A-A5AD-4BDA-95F4-0DBA6650701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pic>
        <p:nvPicPr>
          <p:cNvPr id="1026" name="Picture 40" descr="\\Penfold\Clients2\CUSTOM_SERVICES\2004 Updates\April\static templates\Medical\PPP_SMEDI_TXT_Patient_Records.jpg"/>
          <p:cNvPicPr>
            <a:picLocks noChangeAspect="1" noChangeArrowheads="1"/>
          </p:cNvPicPr>
          <p:nvPr/>
        </p:nvPicPr>
        <p:blipFill>
          <a:blip r:embed="rId13" cstate="print"/>
          <a:srcRect/>
          <a:stretch>
            <a:fillRect/>
          </a:stretch>
        </p:blipFill>
        <p:spPr bwMode="auto">
          <a:xfrm>
            <a:off x="0" y="0"/>
            <a:ext cx="9144000" cy="6880225"/>
          </a:xfrm>
          <a:prstGeom prst="rect">
            <a:avLst/>
          </a:prstGeom>
          <a:noFill/>
          <a:ln w="9525">
            <a:noFill/>
            <a:miter lim="800000"/>
            <a:headEnd/>
            <a:tailEnd/>
          </a:ln>
        </p:spPr>
      </p:pic>
      <p:sp>
        <p:nvSpPr>
          <p:cNvPr id="1027" name="Rectangle 2"/>
          <p:cNvSpPr>
            <a:spLocks noGrp="1" noChangeArrowheads="1"/>
          </p:cNvSpPr>
          <p:nvPr>
            <p:ph type="title"/>
          </p:nvPr>
        </p:nvSpPr>
        <p:spPr bwMode="auto">
          <a:xfrm>
            <a:off x="1509713" y="344488"/>
            <a:ext cx="7345362" cy="895350"/>
          </a:xfrm>
          <a:prstGeom prst="rect">
            <a:avLst/>
          </a:prstGeom>
          <a:noFill/>
          <a:ln w="9525">
            <a:noFill/>
            <a:miter lim="800000"/>
            <a:headEnd/>
            <a:tailEnd/>
          </a:ln>
        </p:spPr>
        <p:txBody>
          <a:bodyPr vert="horz" wrap="square" lIns="91436" tIns="45718" rIns="91436" bIns="45718"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206375" y="1584325"/>
            <a:ext cx="8716963" cy="4929188"/>
          </a:xfrm>
          <a:prstGeom prst="rect">
            <a:avLst/>
          </a:prstGeom>
          <a:noFill/>
          <a:ln w="9525">
            <a:noFill/>
            <a:miter lim="800000"/>
            <a:headEnd/>
            <a:tailEnd/>
          </a:ln>
        </p:spPr>
        <p:txBody>
          <a:bodyPr vert="horz" wrap="square" lIns="91436" tIns="45718" rIns="91436" bIns="4571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 name="Rectangle 4"/>
          <p:cNvSpPr>
            <a:spLocks noGrp="1" noChangeArrowheads="1"/>
          </p:cNvSpPr>
          <p:nvPr>
            <p:ph type="dt" sz="half" idx="2"/>
          </p:nvPr>
        </p:nvSpPr>
        <p:spPr bwMode="auto">
          <a:xfrm>
            <a:off x="685800" y="6583363"/>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defTabSz="915001">
              <a:defRPr sz="900" smtClean="0"/>
            </a:lvl1pPr>
          </a:lstStyle>
          <a:p>
            <a:fld id="{171DC6A7-EE89-47BE-8BE2-8560C1118A12}" type="datetimeFigureOut">
              <a:rPr lang="en-US" smtClean="0"/>
              <a:pPr/>
              <a:t>5/9/10</a:t>
            </a:fld>
            <a:endParaRPr lang="en-US"/>
          </a:p>
        </p:txBody>
      </p:sp>
      <p:sp>
        <p:nvSpPr>
          <p:cNvPr id="1029" name="Rectangle 5"/>
          <p:cNvSpPr>
            <a:spLocks noGrp="1" noChangeArrowheads="1"/>
          </p:cNvSpPr>
          <p:nvPr>
            <p:ph type="ftr" sz="quarter" idx="3"/>
          </p:nvPr>
        </p:nvSpPr>
        <p:spPr bwMode="auto">
          <a:xfrm>
            <a:off x="3124200" y="6583363"/>
            <a:ext cx="28956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ctr" defTabSz="915001">
              <a:defRPr sz="900" smtClean="0"/>
            </a:lvl1pPr>
          </a:lstStyle>
          <a:p>
            <a:endParaRPr lang="en-US"/>
          </a:p>
        </p:txBody>
      </p:sp>
      <p:sp>
        <p:nvSpPr>
          <p:cNvPr id="1030" name="Rectangle 6"/>
          <p:cNvSpPr>
            <a:spLocks noGrp="1" noChangeArrowheads="1"/>
          </p:cNvSpPr>
          <p:nvPr>
            <p:ph type="sldNum" sz="quarter" idx="4"/>
          </p:nvPr>
        </p:nvSpPr>
        <p:spPr bwMode="auto">
          <a:xfrm>
            <a:off x="6553200" y="6583363"/>
            <a:ext cx="1905000" cy="233362"/>
          </a:xfrm>
          <a:prstGeom prst="rect">
            <a:avLst/>
          </a:prstGeom>
          <a:noFill/>
          <a:ln w="9525">
            <a:noFill/>
            <a:miter lim="800000"/>
            <a:headEnd/>
            <a:tailEnd/>
          </a:ln>
          <a:effectLst/>
        </p:spPr>
        <p:txBody>
          <a:bodyPr vert="horz" wrap="square" lIns="91436" tIns="45718" rIns="91436" bIns="45718" numCol="1" anchor="t" anchorCtr="0" compatLnSpc="1">
            <a:prstTxWarp prst="textNoShape">
              <a:avLst/>
            </a:prstTxWarp>
          </a:bodyPr>
          <a:lstStyle>
            <a:lvl1pPr algn="r" defTabSz="915001">
              <a:defRPr sz="900" smtClean="0"/>
            </a:lvl1pPr>
          </a:lstStyle>
          <a:p>
            <a:fld id="{71338C9A-A5AD-4BDA-95F4-0DBA6650701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rtl="0" eaLnBrk="1" fontAlgn="base" hangingPunct="1">
        <a:spcBef>
          <a:spcPct val="0"/>
        </a:spcBef>
        <a:spcAft>
          <a:spcPct val="0"/>
        </a:spcAft>
        <a:defRPr sz="3200">
          <a:solidFill>
            <a:srgbClr val="FFFFFF"/>
          </a:solidFill>
          <a:latin typeface="+mj-lt"/>
          <a:ea typeface="+mj-ea"/>
          <a:cs typeface="+mj-cs"/>
        </a:defRPr>
      </a:lvl1pPr>
      <a:lvl2pPr algn="r" rtl="0" eaLnBrk="1" fontAlgn="base" hangingPunct="1">
        <a:spcBef>
          <a:spcPct val="0"/>
        </a:spcBef>
        <a:spcAft>
          <a:spcPct val="0"/>
        </a:spcAft>
        <a:defRPr sz="3200">
          <a:solidFill>
            <a:srgbClr val="FFFFFF"/>
          </a:solidFill>
          <a:latin typeface="Arial" charset="0"/>
        </a:defRPr>
      </a:lvl2pPr>
      <a:lvl3pPr algn="r" rtl="0" eaLnBrk="1" fontAlgn="base" hangingPunct="1">
        <a:spcBef>
          <a:spcPct val="0"/>
        </a:spcBef>
        <a:spcAft>
          <a:spcPct val="0"/>
        </a:spcAft>
        <a:defRPr sz="3200">
          <a:solidFill>
            <a:srgbClr val="FFFFFF"/>
          </a:solidFill>
          <a:latin typeface="Arial" charset="0"/>
        </a:defRPr>
      </a:lvl3pPr>
      <a:lvl4pPr algn="r" rtl="0" eaLnBrk="1" fontAlgn="base" hangingPunct="1">
        <a:spcBef>
          <a:spcPct val="0"/>
        </a:spcBef>
        <a:spcAft>
          <a:spcPct val="0"/>
        </a:spcAft>
        <a:defRPr sz="3200">
          <a:solidFill>
            <a:srgbClr val="FFFFFF"/>
          </a:solidFill>
          <a:latin typeface="Arial" charset="0"/>
        </a:defRPr>
      </a:lvl4pPr>
      <a:lvl5pPr algn="r" rtl="0" eaLnBrk="1" fontAlgn="base" hangingPunct="1">
        <a:spcBef>
          <a:spcPct val="0"/>
        </a:spcBef>
        <a:spcAft>
          <a:spcPct val="0"/>
        </a:spcAft>
        <a:defRPr sz="3200">
          <a:solidFill>
            <a:srgbClr val="FFFFFF"/>
          </a:solidFill>
          <a:latin typeface="Arial" charset="0"/>
        </a:defRPr>
      </a:lvl5pPr>
      <a:lvl6pPr marL="412394" algn="r" defTabSz="915001" rtl="0" eaLnBrk="1" fontAlgn="base" hangingPunct="1">
        <a:spcBef>
          <a:spcPct val="0"/>
        </a:spcBef>
        <a:spcAft>
          <a:spcPct val="0"/>
        </a:spcAft>
        <a:defRPr sz="3200">
          <a:solidFill>
            <a:srgbClr val="FFFFFF"/>
          </a:solidFill>
          <a:latin typeface="Arial" charset="0"/>
        </a:defRPr>
      </a:lvl6pPr>
      <a:lvl7pPr marL="824789" algn="r" defTabSz="915001" rtl="0" eaLnBrk="1" fontAlgn="base" hangingPunct="1">
        <a:spcBef>
          <a:spcPct val="0"/>
        </a:spcBef>
        <a:spcAft>
          <a:spcPct val="0"/>
        </a:spcAft>
        <a:defRPr sz="3200">
          <a:solidFill>
            <a:srgbClr val="FFFFFF"/>
          </a:solidFill>
          <a:latin typeface="Arial" charset="0"/>
        </a:defRPr>
      </a:lvl7pPr>
      <a:lvl8pPr marL="1237183" algn="r" defTabSz="915001" rtl="0" eaLnBrk="1" fontAlgn="base" hangingPunct="1">
        <a:spcBef>
          <a:spcPct val="0"/>
        </a:spcBef>
        <a:spcAft>
          <a:spcPct val="0"/>
        </a:spcAft>
        <a:defRPr sz="3200">
          <a:solidFill>
            <a:srgbClr val="FFFFFF"/>
          </a:solidFill>
          <a:latin typeface="Arial" charset="0"/>
        </a:defRPr>
      </a:lvl8pPr>
      <a:lvl9pPr marL="1649578" algn="r" defTabSz="915001" rtl="0" eaLnBrk="1" fontAlgn="base" hangingPunct="1">
        <a:spcBef>
          <a:spcPct val="0"/>
        </a:spcBef>
        <a:spcAft>
          <a:spcPct val="0"/>
        </a:spcAft>
        <a:defRPr sz="3200">
          <a:solidFill>
            <a:srgbClr val="FFFFFF"/>
          </a:solidFill>
          <a:latin typeface="Arial" charset="0"/>
        </a:defRPr>
      </a:lvl9pPr>
    </p:titleStyle>
    <p:bodyStyle>
      <a:lvl1pPr marL="341313" indent="-341313" algn="l" rtl="0" eaLnBrk="1" fontAlgn="base" hangingPunct="1">
        <a:spcBef>
          <a:spcPct val="20000"/>
        </a:spcBef>
        <a:spcAft>
          <a:spcPct val="0"/>
        </a:spcAft>
        <a:buChar char="•"/>
        <a:defRPr sz="2200">
          <a:solidFill>
            <a:srgbClr val="4D4D4D"/>
          </a:solidFill>
          <a:latin typeface="+mn-lt"/>
          <a:ea typeface="+mn-ea"/>
          <a:cs typeface="+mn-cs"/>
        </a:defRPr>
      </a:lvl1pPr>
      <a:lvl2pPr marL="742950" indent="-285750" algn="l" rtl="0" eaLnBrk="1" fontAlgn="base" hangingPunct="1">
        <a:spcBef>
          <a:spcPct val="20000"/>
        </a:spcBef>
        <a:spcAft>
          <a:spcPct val="0"/>
        </a:spcAft>
        <a:buChar char="–"/>
        <a:defRPr sz="2200">
          <a:solidFill>
            <a:srgbClr val="4D4D4D"/>
          </a:solidFill>
          <a:latin typeface="+mn-lt"/>
        </a:defRPr>
      </a:lvl2pPr>
      <a:lvl3pPr marL="1141413" indent="-227013" algn="l" rtl="0" eaLnBrk="1" fontAlgn="base" hangingPunct="1">
        <a:spcBef>
          <a:spcPct val="20000"/>
        </a:spcBef>
        <a:spcAft>
          <a:spcPct val="0"/>
        </a:spcAft>
        <a:buChar char="•"/>
        <a:defRPr sz="2200">
          <a:solidFill>
            <a:srgbClr val="4D4D4D"/>
          </a:solidFill>
          <a:latin typeface="+mn-lt"/>
        </a:defRPr>
      </a:lvl3pPr>
      <a:lvl4pPr marL="1598613" indent="-227013" algn="l" rtl="0" eaLnBrk="1" fontAlgn="base" hangingPunct="1">
        <a:spcBef>
          <a:spcPct val="20000"/>
        </a:spcBef>
        <a:spcAft>
          <a:spcPct val="0"/>
        </a:spcAft>
        <a:buChar char="–"/>
        <a:defRPr sz="2200">
          <a:solidFill>
            <a:srgbClr val="4D4D4D"/>
          </a:solidFill>
          <a:latin typeface="+mn-lt"/>
        </a:defRPr>
      </a:lvl4pPr>
      <a:lvl5pPr marL="2057400" indent="-228600" algn="l" rtl="0" eaLnBrk="1" fontAlgn="base" hangingPunct="1">
        <a:spcBef>
          <a:spcPct val="20000"/>
        </a:spcBef>
        <a:spcAft>
          <a:spcPct val="0"/>
        </a:spcAft>
        <a:buChar char="»"/>
        <a:defRPr sz="2200">
          <a:solidFill>
            <a:srgbClr val="4D4D4D"/>
          </a:solidFill>
          <a:latin typeface="+mn-lt"/>
        </a:defRPr>
      </a:lvl5pPr>
      <a:lvl6pPr marL="2470071" indent="-229108" algn="l" defTabSz="915001" rtl="0" eaLnBrk="1" fontAlgn="base" hangingPunct="1">
        <a:spcBef>
          <a:spcPct val="20000"/>
        </a:spcBef>
        <a:spcAft>
          <a:spcPct val="0"/>
        </a:spcAft>
        <a:buChar char="»"/>
        <a:defRPr sz="2200">
          <a:solidFill>
            <a:srgbClr val="4D4D4D"/>
          </a:solidFill>
          <a:latin typeface="+mn-lt"/>
        </a:defRPr>
      </a:lvl6pPr>
      <a:lvl7pPr marL="2882465" indent="-229108" algn="l" defTabSz="915001" rtl="0" eaLnBrk="1" fontAlgn="base" hangingPunct="1">
        <a:spcBef>
          <a:spcPct val="20000"/>
        </a:spcBef>
        <a:spcAft>
          <a:spcPct val="0"/>
        </a:spcAft>
        <a:buChar char="»"/>
        <a:defRPr sz="2200">
          <a:solidFill>
            <a:srgbClr val="4D4D4D"/>
          </a:solidFill>
          <a:latin typeface="+mn-lt"/>
        </a:defRPr>
      </a:lvl7pPr>
      <a:lvl8pPr marL="3294860" indent="-229108" algn="l" defTabSz="915001" rtl="0" eaLnBrk="1" fontAlgn="base" hangingPunct="1">
        <a:spcBef>
          <a:spcPct val="20000"/>
        </a:spcBef>
        <a:spcAft>
          <a:spcPct val="0"/>
        </a:spcAft>
        <a:buChar char="»"/>
        <a:defRPr sz="2200">
          <a:solidFill>
            <a:srgbClr val="4D4D4D"/>
          </a:solidFill>
          <a:latin typeface="+mn-lt"/>
        </a:defRPr>
      </a:lvl8pPr>
      <a:lvl9pPr marL="3707254" indent="-229108" algn="l" defTabSz="915001" rtl="0" eaLnBrk="1" fontAlgn="base" hangingPunct="1">
        <a:spcBef>
          <a:spcPct val="20000"/>
        </a:spcBef>
        <a:spcAft>
          <a:spcPct val="0"/>
        </a:spcAft>
        <a:buChar char="»"/>
        <a:defRPr sz="2200">
          <a:solidFill>
            <a:srgbClr val="4D4D4D"/>
          </a:solidFill>
          <a:latin typeface="+mn-lt"/>
        </a:defRPr>
      </a:lvl9pPr>
    </p:bodyStyle>
    <p:otherStyle>
      <a:defPPr>
        <a:defRPr lang="en-US"/>
      </a:defPPr>
      <a:lvl1pPr marL="0" algn="l" defTabSz="824789" rtl="0" eaLnBrk="1" latinLnBrk="0" hangingPunct="1">
        <a:defRPr sz="1600" kern="1200">
          <a:solidFill>
            <a:schemeClr val="tx1"/>
          </a:solidFill>
          <a:latin typeface="+mn-lt"/>
          <a:ea typeface="+mn-ea"/>
          <a:cs typeface="+mn-cs"/>
        </a:defRPr>
      </a:lvl1pPr>
      <a:lvl2pPr marL="412394" algn="l" defTabSz="824789" rtl="0" eaLnBrk="1" latinLnBrk="0" hangingPunct="1">
        <a:defRPr sz="1600" kern="1200">
          <a:solidFill>
            <a:schemeClr val="tx1"/>
          </a:solidFill>
          <a:latin typeface="+mn-lt"/>
          <a:ea typeface="+mn-ea"/>
          <a:cs typeface="+mn-cs"/>
        </a:defRPr>
      </a:lvl2pPr>
      <a:lvl3pPr marL="824789" algn="l" defTabSz="824789" rtl="0" eaLnBrk="1" latinLnBrk="0" hangingPunct="1">
        <a:defRPr sz="1600" kern="1200">
          <a:solidFill>
            <a:schemeClr val="tx1"/>
          </a:solidFill>
          <a:latin typeface="+mn-lt"/>
          <a:ea typeface="+mn-ea"/>
          <a:cs typeface="+mn-cs"/>
        </a:defRPr>
      </a:lvl3pPr>
      <a:lvl4pPr marL="1237183" algn="l" defTabSz="824789" rtl="0" eaLnBrk="1" latinLnBrk="0" hangingPunct="1">
        <a:defRPr sz="1600" kern="1200">
          <a:solidFill>
            <a:schemeClr val="tx1"/>
          </a:solidFill>
          <a:latin typeface="+mn-lt"/>
          <a:ea typeface="+mn-ea"/>
          <a:cs typeface="+mn-cs"/>
        </a:defRPr>
      </a:lvl4pPr>
      <a:lvl5pPr marL="1649578" algn="l" defTabSz="824789" rtl="0" eaLnBrk="1" latinLnBrk="0" hangingPunct="1">
        <a:defRPr sz="1600" kern="1200">
          <a:solidFill>
            <a:schemeClr val="tx1"/>
          </a:solidFill>
          <a:latin typeface="+mn-lt"/>
          <a:ea typeface="+mn-ea"/>
          <a:cs typeface="+mn-cs"/>
        </a:defRPr>
      </a:lvl5pPr>
      <a:lvl6pPr marL="2061972" algn="l" defTabSz="824789" rtl="0" eaLnBrk="1" latinLnBrk="0" hangingPunct="1">
        <a:defRPr sz="1600" kern="1200">
          <a:solidFill>
            <a:schemeClr val="tx1"/>
          </a:solidFill>
          <a:latin typeface="+mn-lt"/>
          <a:ea typeface="+mn-ea"/>
          <a:cs typeface="+mn-cs"/>
        </a:defRPr>
      </a:lvl6pPr>
      <a:lvl7pPr marL="2474366" algn="l" defTabSz="824789" rtl="0" eaLnBrk="1" latinLnBrk="0" hangingPunct="1">
        <a:defRPr sz="1600" kern="1200">
          <a:solidFill>
            <a:schemeClr val="tx1"/>
          </a:solidFill>
          <a:latin typeface="+mn-lt"/>
          <a:ea typeface="+mn-ea"/>
          <a:cs typeface="+mn-cs"/>
        </a:defRPr>
      </a:lvl7pPr>
      <a:lvl8pPr marL="2886761" algn="l" defTabSz="824789" rtl="0" eaLnBrk="1" latinLnBrk="0" hangingPunct="1">
        <a:defRPr sz="1600" kern="1200">
          <a:solidFill>
            <a:schemeClr val="tx1"/>
          </a:solidFill>
          <a:latin typeface="+mn-lt"/>
          <a:ea typeface="+mn-ea"/>
          <a:cs typeface="+mn-cs"/>
        </a:defRPr>
      </a:lvl8pPr>
      <a:lvl9pPr marL="3299155" algn="l" defTabSz="824789" rtl="0" eaLnBrk="1" latinLnBrk="0" hangingPunct="1">
        <a:defRPr sz="1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fld id="{171DC6A7-EE89-47BE-8BE2-8560C1118A12}" type="datetimeFigureOut">
              <a:rPr lang="en-US" smtClean="0"/>
              <a:pPr/>
              <a:t>5/9/10</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fld id="{71338C9A-A5AD-4BDA-95F4-0DBA6650701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 Id="rId3"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chart" Target="../charts/char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5.xml"/><Relationship Id="rId3"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chart" Target="../charts/char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chart" Target="../charts/char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chart" Target="../charts/char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4.xml"/><Relationship Id="rId3" Type="http://schemas.openxmlformats.org/officeDocument/2006/relationships/image" Target="../media/image1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chart" Target="../charts/char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xml"/><Relationship Id="rId3"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xml"/><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9.xml"/><Relationship Id="rId3"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Methodist Dallas Medical Center</a:t>
            </a:r>
            <a:endParaRPr lang="en-US" dirty="0"/>
          </a:p>
        </p:txBody>
      </p:sp>
      <p:sp>
        <p:nvSpPr>
          <p:cNvPr id="3" name="Subtitle 2"/>
          <p:cNvSpPr>
            <a:spLocks noGrp="1"/>
          </p:cNvSpPr>
          <p:nvPr>
            <p:ph type="subTitle" idx="1"/>
          </p:nvPr>
        </p:nvSpPr>
        <p:spPr/>
        <p:txBody>
          <a:bodyPr/>
          <a:lstStyle/>
          <a:p>
            <a:r>
              <a:rPr lang="en-US" dirty="0" smtClean="0"/>
              <a:t>Kyle Chester</a:t>
            </a:r>
          </a:p>
          <a:p>
            <a:r>
              <a:rPr lang="en-US" dirty="0" smtClean="0"/>
              <a:t>Kristin </a:t>
            </a:r>
            <a:r>
              <a:rPr lang="en-US" dirty="0" err="1" smtClean="0"/>
              <a:t>Evanto</a:t>
            </a:r>
            <a:endParaRPr lang="en-US" dirty="0" smtClean="0"/>
          </a:p>
          <a:p>
            <a:r>
              <a:rPr lang="en-US" dirty="0" smtClean="0"/>
              <a:t>Emily Gray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Outpatient Services Lab Room</a:t>
            </a:r>
            <a:endParaRPr lang="en-US" dirty="0"/>
          </a:p>
        </p:txBody>
      </p:sp>
      <p:pic>
        <p:nvPicPr>
          <p:cNvPr id="8194" name="Picture 2" descr="C:\Users\Emily\Pictures\MDMC Project\IMG_0960.JPG"/>
          <p:cNvPicPr>
            <a:picLocks noGrp="1" noChangeAspect="1" noChangeArrowheads="1"/>
          </p:cNvPicPr>
          <p:nvPr>
            <p:ph type="pic" idx="1"/>
          </p:nvPr>
        </p:nvPicPr>
        <p:blipFill>
          <a:blip r:embed="rId3" cstate="print"/>
          <a:srcRect l="6396" r="6396"/>
          <a:stretch>
            <a:fillRect/>
          </a:stretch>
        </p:blipFill>
        <p:spPr bwMode="auto">
          <a:prstGeom prst="rect">
            <a:avLst/>
          </a:prstGeom>
          <a:noFill/>
        </p:spPr>
      </p:pic>
      <p:sp>
        <p:nvSpPr>
          <p:cNvPr id="4" name="Text Placeholder 3"/>
          <p:cNvSpPr>
            <a:spLocks noGrp="1"/>
          </p:cNvSpPr>
          <p:nvPr>
            <p:ph type="body" sz="half" idx="2"/>
          </p:nvPr>
        </p:nvSpPr>
        <p:spPr/>
        <p:txBody>
          <a:bodyPr/>
          <a:lstStyle/>
          <a:p>
            <a:r>
              <a:rPr lang="en-US" dirty="0" smtClean="0"/>
              <a:t>Computer desk space and label printer</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Outpatient Services Lab Room</a:t>
            </a:r>
            <a:endParaRPr lang="en-US" dirty="0"/>
          </a:p>
        </p:txBody>
      </p:sp>
      <p:pic>
        <p:nvPicPr>
          <p:cNvPr id="3074" name="Picture 2" descr="C:\Users\Emily\Pictures\MDMC Project\IMG_0948.JPG"/>
          <p:cNvPicPr>
            <a:picLocks noGrp="1" noChangeAspect="1" noChangeArrowheads="1"/>
          </p:cNvPicPr>
          <p:nvPr>
            <p:ph type="pic" idx="1"/>
          </p:nvPr>
        </p:nvPicPr>
        <p:blipFill>
          <a:blip r:embed="rId3" cstate="print"/>
          <a:srcRect l="6396" r="6396"/>
          <a:stretch>
            <a:fillRect/>
          </a:stretch>
        </p:blipFill>
        <p:spPr bwMode="auto">
          <a:prstGeom prst="rect">
            <a:avLst/>
          </a:prstGeom>
          <a:noFill/>
        </p:spPr>
      </p:pic>
      <p:sp>
        <p:nvSpPr>
          <p:cNvPr id="4" name="Text Placeholder 3"/>
          <p:cNvSpPr>
            <a:spLocks noGrp="1"/>
          </p:cNvSpPr>
          <p:nvPr>
            <p:ph type="body" sz="half" idx="2"/>
          </p:nvPr>
        </p:nvSpPr>
        <p:spPr/>
        <p:txBody>
          <a:bodyPr/>
          <a:lstStyle/>
          <a:p>
            <a:r>
              <a:rPr lang="en-US" dirty="0" smtClean="0"/>
              <a:t>EKG test room</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55575"/>
            <a:ext cx="8915400" cy="1252538"/>
          </a:xfrm>
        </p:spPr>
        <p:txBody>
          <a:bodyPr/>
          <a:lstStyle/>
          <a:p>
            <a:r>
              <a:rPr lang="en-US" dirty="0" smtClean="0"/>
              <a:t>Current Lab Process</a:t>
            </a:r>
            <a:endParaRPr lang="en-US" dirty="0"/>
          </a:p>
        </p:txBody>
      </p:sp>
      <p:pic>
        <p:nvPicPr>
          <p:cNvPr id="3" name="Picture 3"/>
          <p:cNvPicPr>
            <a:picLocks noChangeAspect="1" noChangeArrowheads="1"/>
          </p:cNvPicPr>
          <p:nvPr/>
        </p:nvPicPr>
        <p:blipFill>
          <a:blip r:embed="rId3" cstate="print"/>
          <a:srcRect/>
          <a:stretch>
            <a:fillRect/>
          </a:stretch>
        </p:blipFill>
        <p:spPr bwMode="auto">
          <a:xfrm>
            <a:off x="1844644" y="1774825"/>
            <a:ext cx="5454711" cy="46259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Profile</a:t>
            </a:r>
            <a:endParaRPr lang="en-US" dirty="0"/>
          </a:p>
        </p:txBody>
      </p:sp>
      <p:sp>
        <p:nvSpPr>
          <p:cNvPr id="3" name="Content Placeholder 2"/>
          <p:cNvSpPr>
            <a:spLocks noGrp="1"/>
          </p:cNvSpPr>
          <p:nvPr>
            <p:ph idx="1"/>
          </p:nvPr>
        </p:nvSpPr>
        <p:spPr>
          <a:xfrm>
            <a:off x="228600" y="1676400"/>
            <a:ext cx="8716963" cy="685800"/>
          </a:xfrm>
        </p:spPr>
        <p:txBody>
          <a:bodyPr/>
          <a:lstStyle/>
          <a:p>
            <a:r>
              <a:rPr lang="en-US" dirty="0" smtClean="0"/>
              <a:t>An average of </a:t>
            </a:r>
            <a:r>
              <a:rPr lang="en-US" dirty="0" smtClean="0">
                <a:solidFill>
                  <a:srgbClr val="FF0000"/>
                </a:solidFill>
              </a:rPr>
              <a:t>44 patients </a:t>
            </a:r>
            <a:r>
              <a:rPr lang="en-US" dirty="0" smtClean="0"/>
              <a:t>are seen by the Outpatient lab per day</a:t>
            </a:r>
          </a:p>
          <a:p>
            <a:r>
              <a:rPr lang="en-US" dirty="0" smtClean="0"/>
              <a:t>The average age of patients seen in Outpatient Registration Lab is </a:t>
            </a:r>
            <a:r>
              <a:rPr lang="en-US" dirty="0" smtClean="0">
                <a:solidFill>
                  <a:srgbClr val="FF0000"/>
                </a:solidFill>
              </a:rPr>
              <a:t>52 years old</a:t>
            </a:r>
            <a:r>
              <a:rPr lang="en-US" dirty="0" smtClean="0"/>
              <a:t>.</a:t>
            </a:r>
          </a:p>
          <a:p>
            <a:pPr>
              <a:buNone/>
            </a:pPr>
            <a:endParaRPr lang="en-US" dirty="0"/>
          </a:p>
        </p:txBody>
      </p:sp>
      <p:graphicFrame>
        <p:nvGraphicFramePr>
          <p:cNvPr id="5" name="Chart 4"/>
          <p:cNvGraphicFramePr>
            <a:graphicFrameLocks noChangeAspect="1"/>
          </p:cNvGraphicFramePr>
          <p:nvPr/>
        </p:nvGraphicFramePr>
        <p:xfrm>
          <a:off x="381000" y="2971800"/>
          <a:ext cx="8207298"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920109" y="3349823"/>
            <a:ext cx="442091" cy="307777"/>
          </a:xfrm>
          <a:prstGeom prst="rect">
            <a:avLst/>
          </a:prstGeom>
          <a:noFill/>
        </p:spPr>
        <p:txBody>
          <a:bodyPr wrap="square" rtlCol="0">
            <a:spAutoFit/>
          </a:bodyPr>
          <a:lstStyle/>
          <a:p>
            <a:r>
              <a:rPr lang="en-US" sz="1400" dirty="0" smtClean="0">
                <a:solidFill>
                  <a:srgbClr val="FFFFFF"/>
                </a:solidFill>
              </a:rPr>
              <a:t>6%</a:t>
            </a:r>
            <a:endParaRPr lang="en-US" sz="1400" dirty="0">
              <a:solidFill>
                <a:srgbClr val="FFFFFF"/>
              </a:solidFill>
            </a:endParaRPr>
          </a:p>
        </p:txBody>
      </p:sp>
      <p:sp>
        <p:nvSpPr>
          <p:cNvPr id="7" name="TextBox 6"/>
          <p:cNvSpPr txBox="1"/>
          <p:nvPr/>
        </p:nvSpPr>
        <p:spPr>
          <a:xfrm>
            <a:off x="3200400" y="4495800"/>
            <a:ext cx="544002" cy="307777"/>
          </a:xfrm>
          <a:prstGeom prst="rect">
            <a:avLst/>
          </a:prstGeom>
          <a:noFill/>
        </p:spPr>
        <p:txBody>
          <a:bodyPr wrap="none" rtlCol="0">
            <a:spAutoFit/>
          </a:bodyPr>
          <a:lstStyle/>
          <a:p>
            <a:r>
              <a:rPr lang="en-US" sz="1400" dirty="0" smtClean="0">
                <a:solidFill>
                  <a:srgbClr val="FFFFFF"/>
                </a:solidFill>
              </a:rPr>
              <a:t>27%</a:t>
            </a:r>
            <a:endParaRPr lang="en-US" sz="1400" dirty="0">
              <a:solidFill>
                <a:srgbClr val="FFFFFF"/>
              </a:solidFill>
            </a:endParaRPr>
          </a:p>
        </p:txBody>
      </p:sp>
      <p:sp>
        <p:nvSpPr>
          <p:cNvPr id="8" name="TextBox 7"/>
          <p:cNvSpPr txBox="1"/>
          <p:nvPr/>
        </p:nvSpPr>
        <p:spPr>
          <a:xfrm>
            <a:off x="3657600" y="5029200"/>
            <a:ext cx="609600" cy="307777"/>
          </a:xfrm>
          <a:prstGeom prst="rect">
            <a:avLst/>
          </a:prstGeom>
          <a:noFill/>
        </p:spPr>
        <p:txBody>
          <a:bodyPr wrap="square" rtlCol="0">
            <a:spAutoFit/>
          </a:bodyPr>
          <a:lstStyle/>
          <a:p>
            <a:r>
              <a:rPr lang="en-US" sz="1400" dirty="0" smtClean="0">
                <a:solidFill>
                  <a:srgbClr val="FFFFFF"/>
                </a:solidFill>
              </a:rPr>
              <a:t>34%</a:t>
            </a:r>
            <a:endParaRPr lang="en-US" sz="1400" dirty="0">
              <a:solidFill>
                <a:srgbClr val="FFFFFF"/>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Lab Tests</a:t>
            </a:r>
            <a:endParaRPr lang="en-US" dirty="0"/>
          </a:p>
        </p:txBody>
      </p:sp>
      <p:sp>
        <p:nvSpPr>
          <p:cNvPr id="6" name="Content Placeholder 5"/>
          <p:cNvSpPr>
            <a:spLocks noGrp="1"/>
          </p:cNvSpPr>
          <p:nvPr>
            <p:ph idx="1"/>
          </p:nvPr>
        </p:nvSpPr>
        <p:spPr>
          <a:xfrm>
            <a:off x="228600" y="4648200"/>
            <a:ext cx="8716963" cy="1981200"/>
          </a:xfrm>
        </p:spPr>
        <p:txBody>
          <a:bodyPr/>
          <a:lstStyle/>
          <a:p>
            <a:r>
              <a:rPr lang="en-US" dirty="0" smtClean="0"/>
              <a:t>“Stat” tests must be processed immediately</a:t>
            </a:r>
          </a:p>
          <a:p>
            <a:r>
              <a:rPr lang="en-US" dirty="0" smtClean="0"/>
              <a:t>The average “wait time” experienced is </a:t>
            </a:r>
            <a:r>
              <a:rPr lang="en-US" dirty="0" smtClean="0">
                <a:solidFill>
                  <a:srgbClr val="FF0000"/>
                </a:solidFill>
              </a:rPr>
              <a:t>18 minutes</a:t>
            </a:r>
            <a:r>
              <a:rPr lang="en-US" dirty="0" smtClean="0"/>
              <a:t>*</a:t>
            </a:r>
          </a:p>
          <a:p>
            <a:endParaRPr lang="en-US" dirty="0" smtClean="0"/>
          </a:p>
          <a:p>
            <a:pPr>
              <a:buNone/>
            </a:pPr>
            <a:r>
              <a:rPr lang="en-US" sz="1800" i="1" dirty="0" smtClean="0"/>
              <a:t>* This wait time does </a:t>
            </a:r>
            <a:r>
              <a:rPr lang="en-US" sz="1800" i="1" u="sng" dirty="0" smtClean="0"/>
              <a:t>not</a:t>
            </a:r>
            <a:r>
              <a:rPr lang="en-US" sz="1800" i="1" dirty="0" smtClean="0"/>
              <a:t> include the time patients spend waiting once inside the lab test room.</a:t>
            </a:r>
          </a:p>
          <a:p>
            <a:pPr marL="514350" indent="-514350">
              <a:buNone/>
            </a:pPr>
            <a:endParaRPr lang="en-US" dirty="0" smtClean="0"/>
          </a:p>
        </p:txBody>
      </p:sp>
      <p:graphicFrame>
        <p:nvGraphicFramePr>
          <p:cNvPr id="4" name="Table 3"/>
          <p:cNvGraphicFramePr>
            <a:graphicFrameLocks noGrp="1"/>
          </p:cNvGraphicFramePr>
          <p:nvPr/>
        </p:nvGraphicFramePr>
        <p:xfrm>
          <a:off x="381000" y="1684020"/>
          <a:ext cx="8458200" cy="2651759"/>
        </p:xfrm>
        <a:graphic>
          <a:graphicData uri="http://schemas.openxmlformats.org/drawingml/2006/table">
            <a:tbl>
              <a:tblPr firstRow="1" bandRow="1">
                <a:tableStyleId>{5C22544A-7EE6-4342-B048-85BDC9FD1C3A}</a:tableStyleId>
              </a:tblPr>
              <a:tblGrid>
                <a:gridCol w="4229100"/>
                <a:gridCol w="4229100"/>
              </a:tblGrid>
              <a:tr h="348590">
                <a:tc>
                  <a:txBody>
                    <a:bodyPr/>
                    <a:lstStyle/>
                    <a:p>
                      <a:r>
                        <a:rPr lang="en-US" sz="1800" dirty="0" smtClean="0">
                          <a:solidFill>
                            <a:schemeClr val="bg1"/>
                          </a:solidFill>
                        </a:rPr>
                        <a:t>Test</a:t>
                      </a:r>
                      <a:endParaRPr lang="en-US" sz="1800" dirty="0">
                        <a:solidFill>
                          <a:schemeClr val="bg1"/>
                        </a:solidFill>
                      </a:endParaRPr>
                    </a:p>
                  </a:txBody>
                  <a:tcPr/>
                </a:tc>
                <a:tc>
                  <a:txBody>
                    <a:bodyPr/>
                    <a:lstStyle/>
                    <a:p>
                      <a:r>
                        <a:rPr lang="en-US" sz="1800" dirty="0" smtClean="0">
                          <a:solidFill>
                            <a:schemeClr val="bg1"/>
                          </a:solidFill>
                        </a:rPr>
                        <a:t>Average</a:t>
                      </a:r>
                      <a:r>
                        <a:rPr lang="en-US" sz="1800" baseline="0" dirty="0" smtClean="0">
                          <a:solidFill>
                            <a:schemeClr val="bg1"/>
                          </a:solidFill>
                        </a:rPr>
                        <a:t> Service Time</a:t>
                      </a:r>
                      <a:endParaRPr lang="en-US" sz="1800" dirty="0">
                        <a:solidFill>
                          <a:schemeClr val="bg1"/>
                        </a:solidFill>
                      </a:endParaRPr>
                    </a:p>
                  </a:txBody>
                  <a:tcPr/>
                </a:tc>
              </a:tr>
              <a:tr h="348590">
                <a:tc>
                  <a:txBody>
                    <a:bodyPr/>
                    <a:lstStyle/>
                    <a:p>
                      <a:r>
                        <a:rPr lang="en-US" sz="1800" dirty="0" smtClean="0"/>
                        <a:t>Urine</a:t>
                      </a:r>
                      <a:endParaRPr lang="en-US" sz="1800" dirty="0"/>
                    </a:p>
                  </a:txBody>
                  <a:tcPr/>
                </a:tc>
                <a:tc>
                  <a:txBody>
                    <a:bodyPr/>
                    <a:lstStyle/>
                    <a:p>
                      <a:r>
                        <a:rPr lang="en-US" sz="1800" dirty="0" smtClean="0"/>
                        <a:t>N/A</a:t>
                      </a:r>
                      <a:endParaRPr lang="en-US" sz="1800" dirty="0"/>
                    </a:p>
                  </a:txBody>
                  <a:tcPr/>
                </a:tc>
              </a:tr>
              <a:tr h="859536">
                <a:tc>
                  <a:txBody>
                    <a:bodyPr/>
                    <a:lstStyle/>
                    <a:p>
                      <a:r>
                        <a:rPr lang="en-US" sz="1800" dirty="0" smtClean="0"/>
                        <a:t>EKG (electrocardiogram) - diagnostic tool that measures and records the electrical activity of the heart</a:t>
                      </a:r>
                      <a:endParaRPr lang="en-US" sz="1800" dirty="0"/>
                    </a:p>
                  </a:txBody>
                  <a:tcPr/>
                </a:tc>
                <a:tc>
                  <a:txBody>
                    <a:bodyPr/>
                    <a:lstStyle/>
                    <a:p>
                      <a:r>
                        <a:rPr lang="en-US" sz="1800" dirty="0" smtClean="0"/>
                        <a:t>0:05:42</a:t>
                      </a:r>
                      <a:endParaRPr lang="en-US" sz="1800" dirty="0"/>
                    </a:p>
                  </a:txBody>
                  <a:tcPr/>
                </a:tc>
              </a:tr>
              <a:tr h="348590">
                <a:tc>
                  <a:txBody>
                    <a:bodyPr/>
                    <a:lstStyle/>
                    <a:p>
                      <a:pPr marL="0" marR="0" indent="0" algn="l" defTabSz="824789" rtl="0" eaLnBrk="1" fontAlgn="auto" latinLnBrk="0" hangingPunct="1">
                        <a:lnSpc>
                          <a:spcPct val="100000"/>
                        </a:lnSpc>
                        <a:spcBef>
                          <a:spcPts val="0"/>
                        </a:spcBef>
                        <a:spcAft>
                          <a:spcPts val="0"/>
                        </a:spcAft>
                        <a:buClrTx/>
                        <a:buSzTx/>
                        <a:buFontTx/>
                        <a:buNone/>
                        <a:tabLst/>
                        <a:defRPr/>
                      </a:pPr>
                      <a:r>
                        <a:rPr lang="en-US" sz="1800" dirty="0" smtClean="0"/>
                        <a:t>Blood draw</a:t>
                      </a:r>
                    </a:p>
                  </a:txBody>
                  <a:tcPr/>
                </a:tc>
                <a:tc>
                  <a:txBody>
                    <a:bodyPr/>
                    <a:lstStyle/>
                    <a:p>
                      <a:r>
                        <a:rPr lang="en-US" sz="1800" dirty="0" smtClean="0"/>
                        <a:t>0:04:17</a:t>
                      </a:r>
                      <a:endParaRPr lang="en-US" sz="1800" dirty="0"/>
                    </a:p>
                  </a:txBody>
                  <a:tcPr/>
                </a:tc>
              </a:tr>
              <a:tr h="601675">
                <a:tc>
                  <a:txBody>
                    <a:bodyPr/>
                    <a:lstStyle/>
                    <a:p>
                      <a:r>
                        <a:rPr lang="en-US" sz="1800" dirty="0" smtClean="0"/>
                        <a:t>Newborn Screening (“heel tap”) – blood draw for infants</a:t>
                      </a:r>
                      <a:endParaRPr lang="en-US" sz="1800" dirty="0"/>
                    </a:p>
                  </a:txBody>
                  <a:tcPr/>
                </a:tc>
                <a:tc>
                  <a:txBody>
                    <a:bodyPr/>
                    <a:lstStyle/>
                    <a:p>
                      <a:r>
                        <a:rPr lang="en-US" sz="1800" dirty="0" smtClean="0"/>
                        <a:t>0:09:26</a:t>
                      </a:r>
                      <a:endParaRPr lang="en-US" sz="1800" dirty="0"/>
                    </a:p>
                  </a:txBody>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Outpatient Services Test Procedures</a:t>
            </a:r>
            <a:endParaRPr lang="en-US" dirty="0"/>
          </a:p>
        </p:txBody>
      </p:sp>
      <p:pic>
        <p:nvPicPr>
          <p:cNvPr id="7170" name="Picture 2" descr="C:\Users\Emily\Pictures\MDMC Project\IMG_0959.JPG"/>
          <p:cNvPicPr>
            <a:picLocks noGrp="1" noChangeAspect="1" noChangeArrowheads="1"/>
          </p:cNvPicPr>
          <p:nvPr>
            <p:ph type="pic" idx="1"/>
          </p:nvPr>
        </p:nvPicPr>
        <p:blipFill>
          <a:blip r:embed="rId3" cstate="print"/>
          <a:srcRect l="6396" r="6396"/>
          <a:stretch>
            <a:fillRect/>
          </a:stretch>
        </p:blipFill>
        <p:spPr bwMode="auto">
          <a:prstGeom prst="rect">
            <a:avLst/>
          </a:prstGeom>
          <a:noFill/>
        </p:spPr>
      </p:pic>
      <p:sp>
        <p:nvSpPr>
          <p:cNvPr id="4" name="Text Placeholder 3"/>
          <p:cNvSpPr>
            <a:spLocks noGrp="1"/>
          </p:cNvSpPr>
          <p:nvPr>
            <p:ph type="body" sz="half" idx="2"/>
          </p:nvPr>
        </p:nvSpPr>
        <p:spPr/>
        <p:txBody>
          <a:bodyPr/>
          <a:lstStyle/>
          <a:p>
            <a:r>
              <a:rPr lang="en-US" dirty="0" smtClean="0"/>
              <a:t>Blood draws typically require 1 to 5 tubes, but can be up to 25 depending on the procedure.</a:t>
            </a:r>
          </a:p>
          <a:p>
            <a:endParaRPr lang="en-US" b="1" dirty="0" smtClean="0"/>
          </a:p>
          <a:p>
            <a:r>
              <a:rPr lang="en-US" dirty="0" smtClean="0"/>
              <a:t>The number of tubes does not change the service time for blood draws. Instead, the complexity of administrative work is increased.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smtClean="0"/>
              <a:t>Breakdown of Time Allocation in Lab</a:t>
            </a:r>
            <a:endParaRPr lang="en-US" dirty="0"/>
          </a:p>
        </p:txBody>
      </p:sp>
      <p:graphicFrame>
        <p:nvGraphicFramePr>
          <p:cNvPr id="7" name="Content Placeholder 6"/>
          <p:cNvGraphicFramePr>
            <a:graphicFrameLocks noGrp="1"/>
          </p:cNvGraphicFramePr>
          <p:nvPr>
            <p:ph idx="1"/>
          </p:nvPr>
        </p:nvGraphicFramePr>
        <p:xfrm>
          <a:off x="206375" y="1584325"/>
          <a:ext cx="8716963" cy="49291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Major Task Categories</a:t>
            </a:r>
            <a:endParaRPr lang="en-US" dirty="0"/>
          </a:p>
        </p:txBody>
      </p:sp>
      <p:graphicFrame>
        <p:nvGraphicFramePr>
          <p:cNvPr id="6" name="Content Placeholder 5"/>
          <p:cNvGraphicFramePr>
            <a:graphicFrameLocks noGrp="1"/>
          </p:cNvGraphicFramePr>
          <p:nvPr>
            <p:ph idx="1"/>
          </p:nvPr>
        </p:nvGraphicFramePr>
        <p:xfrm>
          <a:off x="206375" y="1584325"/>
          <a:ext cx="8716963" cy="49291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General Observations</a:t>
            </a:r>
            <a:endParaRPr lang="en-US" dirty="0"/>
          </a:p>
        </p:txBody>
      </p:sp>
      <p:sp>
        <p:nvSpPr>
          <p:cNvPr id="6" name="Content Placeholder 5"/>
          <p:cNvSpPr>
            <a:spLocks noGrp="1"/>
          </p:cNvSpPr>
          <p:nvPr>
            <p:ph idx="1"/>
          </p:nvPr>
        </p:nvSpPr>
        <p:spPr/>
        <p:txBody>
          <a:bodyPr/>
          <a:lstStyle/>
          <a:p>
            <a:r>
              <a:rPr lang="en-US" dirty="0" smtClean="0"/>
              <a:t>All lab patients, regardless of tests to be performed, wait in one queue</a:t>
            </a:r>
          </a:p>
          <a:p>
            <a:pPr lvl="1"/>
            <a:r>
              <a:rPr lang="en-US" dirty="0" smtClean="0"/>
              <a:t>Radiology, urine, and “stat” patients have priority and move to the front of the queue</a:t>
            </a:r>
          </a:p>
          <a:p>
            <a:r>
              <a:rPr lang="en-US" dirty="0" smtClean="0"/>
              <a:t>Inventory orders for lab supplies are placed on Tuesdays</a:t>
            </a:r>
          </a:p>
          <a:p>
            <a:r>
              <a:rPr lang="en-US" dirty="0" smtClean="0"/>
              <a:t>The lab room is restocked and prepared for the following day at the end of each work day</a:t>
            </a:r>
          </a:p>
          <a:p>
            <a:r>
              <a:rPr lang="en-US" dirty="0" smtClean="0"/>
              <a:t>Technicians wash their hands after every three patients</a:t>
            </a:r>
          </a:p>
          <a:p>
            <a:r>
              <a:rPr lang="en-US" dirty="0" smtClean="0"/>
              <a:t>Health Hazard: newborn babies are in close quarters with adults with potential major health problems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Inefficiencies Observed</a:t>
            </a:r>
            <a:endParaRPr lang="en-US" dirty="0"/>
          </a:p>
        </p:txBody>
      </p:sp>
      <p:sp>
        <p:nvSpPr>
          <p:cNvPr id="3" name="Content Placeholder 2"/>
          <p:cNvSpPr>
            <a:spLocks noGrp="1"/>
          </p:cNvSpPr>
          <p:nvPr>
            <p:ph idx="1"/>
          </p:nvPr>
        </p:nvSpPr>
        <p:spPr/>
        <p:txBody>
          <a:bodyPr/>
          <a:lstStyle/>
          <a:p>
            <a:r>
              <a:rPr lang="en-US" dirty="0" smtClean="0"/>
              <a:t>Administrative prep work on computers (order checking) creates a bottleneck in the process</a:t>
            </a:r>
          </a:p>
          <a:p>
            <a:r>
              <a:rPr lang="en-US" dirty="0" smtClean="0"/>
              <a:t>Technicians leave the room frequently to fix administrative errors</a:t>
            </a:r>
          </a:p>
          <a:p>
            <a:r>
              <a:rPr lang="en-US" u="sng" dirty="0" smtClean="0"/>
              <a:t>Every</a:t>
            </a:r>
            <a:r>
              <a:rPr lang="en-US" dirty="0" smtClean="0"/>
              <a:t> patient gets escorted back to lab by a Registration employee</a:t>
            </a:r>
          </a:p>
          <a:p>
            <a:r>
              <a:rPr lang="en-US" dirty="0" smtClean="0"/>
              <a:t>Unpredictable periods of patient arrivals due to walk-in policy</a:t>
            </a:r>
          </a:p>
          <a:p>
            <a:pPr lvl="1"/>
            <a:r>
              <a:rPr lang="en-US" dirty="0" smtClean="0"/>
              <a:t>Mornings generally experience the highest volume</a:t>
            </a:r>
          </a:p>
          <a:p>
            <a:r>
              <a:rPr lang="en-US" dirty="0" smtClean="0"/>
              <a:t>Shigeo Shingo’s Wastes observed: </a:t>
            </a:r>
            <a:r>
              <a:rPr lang="en-US" dirty="0" smtClean="0">
                <a:solidFill>
                  <a:srgbClr val="FF0000"/>
                </a:solidFill>
              </a:rPr>
              <a:t>Motion</a:t>
            </a:r>
            <a:r>
              <a:rPr lang="en-US" dirty="0" smtClean="0"/>
              <a:t>, </a:t>
            </a:r>
            <a:r>
              <a:rPr lang="en-US" dirty="0" smtClean="0">
                <a:solidFill>
                  <a:srgbClr val="FF0000"/>
                </a:solidFill>
              </a:rPr>
              <a:t>Waiting</a:t>
            </a:r>
            <a:r>
              <a:rPr lang="en-US" dirty="0" smtClean="0"/>
              <a:t>, and </a:t>
            </a:r>
            <a:r>
              <a:rPr lang="en-US" dirty="0" smtClean="0">
                <a:solidFill>
                  <a:srgbClr val="FF0000"/>
                </a:solidFill>
              </a:rPr>
              <a:t>Transportation/Over-Processing</a:t>
            </a:r>
          </a:p>
          <a:p>
            <a:pPr lvl="1"/>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Methodist Dallas Medical Center</a:t>
            </a:r>
            <a:endParaRPr lang="en-US" dirty="0"/>
          </a:p>
        </p:txBody>
      </p:sp>
      <p:sp>
        <p:nvSpPr>
          <p:cNvPr id="3" name="Content Placeholder 2"/>
          <p:cNvSpPr>
            <a:spLocks noGrp="1"/>
          </p:cNvSpPr>
          <p:nvPr>
            <p:ph idx="1"/>
          </p:nvPr>
        </p:nvSpPr>
        <p:spPr/>
        <p:txBody>
          <a:bodyPr/>
          <a:lstStyle/>
          <a:p>
            <a:pPr algn="r">
              <a:buNone/>
            </a:pPr>
            <a:endParaRPr lang="en-US" sz="1000" dirty="0" smtClean="0"/>
          </a:p>
          <a:p>
            <a:pPr algn="ctr">
              <a:buNone/>
            </a:pPr>
            <a:r>
              <a:rPr lang="en-US" dirty="0" smtClean="0"/>
              <a:t>		“Methodist: Where Life Shines Bright”</a:t>
            </a:r>
          </a:p>
          <a:p>
            <a:pPr algn="ctr">
              <a:buNone/>
            </a:pPr>
            <a:endParaRPr lang="en-US" dirty="0" smtClean="0"/>
          </a:p>
          <a:p>
            <a:r>
              <a:rPr lang="en-US" dirty="0" smtClean="0"/>
              <a:t>Problem Description:   </a:t>
            </a:r>
          </a:p>
          <a:p>
            <a:pPr lvl="1"/>
            <a:r>
              <a:rPr lang="en-US" dirty="0" smtClean="0"/>
              <a:t>Long lab patient wait times due to:</a:t>
            </a:r>
          </a:p>
          <a:p>
            <a:pPr lvl="2"/>
            <a:r>
              <a:rPr lang="en-US" dirty="0" smtClean="0"/>
              <a:t>Patients must fast before their lab tests and rush to hospital in the early morning</a:t>
            </a:r>
          </a:p>
          <a:p>
            <a:pPr lvl="2"/>
            <a:r>
              <a:rPr lang="en-US" dirty="0" smtClean="0"/>
              <a:t>Monday and Tuesday mornings experience high wait times due to check-ups after weekend hospital visits</a:t>
            </a:r>
          </a:p>
          <a:p>
            <a:pPr lvl="2"/>
            <a:r>
              <a:rPr lang="en-US" dirty="0" smtClean="0"/>
              <a:t>Each doctor sends their patients to lab at a specific time each week</a:t>
            </a:r>
          </a:p>
        </p:txBody>
      </p:sp>
      <p:pic>
        <p:nvPicPr>
          <p:cNvPr id="33795" name="Picture 3" descr="http://www.methodisthealthsystem.org/images/logo.gif"/>
          <p:cNvPicPr>
            <a:picLocks noChangeAspect="1" noChangeArrowheads="1"/>
          </p:cNvPicPr>
          <p:nvPr/>
        </p:nvPicPr>
        <p:blipFill>
          <a:blip r:embed="rId3" cstate="print"/>
          <a:srcRect/>
          <a:stretch>
            <a:fillRect/>
          </a:stretch>
        </p:blipFill>
        <p:spPr bwMode="auto">
          <a:xfrm>
            <a:off x="381000" y="1752600"/>
            <a:ext cx="1866900" cy="51435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44488"/>
            <a:ext cx="7864475" cy="895350"/>
          </a:xfrm>
        </p:spPr>
        <p:txBody>
          <a:bodyPr/>
          <a:lstStyle/>
          <a:p>
            <a:r>
              <a:rPr lang="en-US" sz="2800" dirty="0" smtClean="0"/>
              <a:t>Time Spent on Computer Delays Entire Lab</a:t>
            </a:r>
            <a:endParaRPr lang="en-US" sz="2800" dirty="0"/>
          </a:p>
        </p:txBody>
      </p:sp>
      <p:graphicFrame>
        <p:nvGraphicFramePr>
          <p:cNvPr id="5" name="Content Placeholder 4"/>
          <p:cNvGraphicFramePr>
            <a:graphicFrameLocks noGrp="1"/>
          </p:cNvGraphicFramePr>
          <p:nvPr>
            <p:ph idx="1"/>
          </p:nvPr>
        </p:nvGraphicFramePr>
        <p:xfrm>
          <a:off x="206375" y="1584325"/>
          <a:ext cx="8716963" cy="492918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Inaccuracies in Reporting</a:t>
            </a:r>
            <a:endParaRPr lang="en-US" dirty="0"/>
          </a:p>
        </p:txBody>
      </p:sp>
      <p:sp>
        <p:nvSpPr>
          <p:cNvPr id="3" name="Content Placeholder 2"/>
          <p:cNvSpPr>
            <a:spLocks noGrp="1"/>
          </p:cNvSpPr>
          <p:nvPr>
            <p:ph idx="1"/>
          </p:nvPr>
        </p:nvSpPr>
        <p:spPr/>
        <p:txBody>
          <a:bodyPr/>
          <a:lstStyle/>
          <a:p>
            <a:r>
              <a:rPr lang="en-US" dirty="0" smtClean="0"/>
              <a:t>Currently the wait time is calculated at </a:t>
            </a:r>
            <a:r>
              <a:rPr lang="en-US" dirty="0" smtClean="0">
                <a:solidFill>
                  <a:srgbClr val="FF0000"/>
                </a:solidFill>
              </a:rPr>
              <a:t>18 minutes</a:t>
            </a:r>
          </a:p>
          <a:p>
            <a:r>
              <a:rPr lang="en-US" dirty="0" smtClean="0"/>
              <a:t>Including the time patient waits in servicing chairs (1, 2, and 3), wait time is underestimated by </a:t>
            </a:r>
            <a:r>
              <a:rPr lang="en-US" dirty="0" smtClean="0">
                <a:solidFill>
                  <a:srgbClr val="FF0000"/>
                </a:solidFill>
              </a:rPr>
              <a:t>27%</a:t>
            </a:r>
          </a:p>
          <a:p>
            <a:r>
              <a:rPr lang="en-US" dirty="0" smtClean="0"/>
              <a:t>Including the time patient waits in servicing chairs and time technician spends on administrative tasks (computer), wait time is underestimated by </a:t>
            </a:r>
            <a:r>
              <a:rPr lang="en-US" dirty="0" smtClean="0">
                <a:solidFill>
                  <a:srgbClr val="FF0000"/>
                </a:solidFill>
              </a:rPr>
              <a:t>43%</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lstStyle/>
          <a:p>
            <a:r>
              <a:rPr lang="en-US" dirty="0" smtClean="0"/>
              <a:t>Designate an administrative lab employee whose role is to process and confirm all patient orders prior to calling patients into the lab testing room.</a:t>
            </a:r>
          </a:p>
          <a:p>
            <a:pPr lvl="1"/>
            <a:r>
              <a:rPr lang="en-US" dirty="0" smtClean="0"/>
              <a:t>This administrative lab employee will reduce the bottleneck currently experienced because they will be in a focused mindset and will not have to jump between alternating tasks.</a:t>
            </a:r>
          </a:p>
          <a:p>
            <a:pPr lvl="1"/>
            <a:r>
              <a:rPr lang="en-US" dirty="0" smtClean="0"/>
              <a:t>Administrative employee will become more efficient in tasks because duties are consistent.</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Lab Process</a:t>
            </a:r>
            <a:endParaRPr lang="en-US" dirty="0"/>
          </a:p>
        </p:txBody>
      </p:sp>
      <p:pic>
        <p:nvPicPr>
          <p:cNvPr id="5" name="Content Placeholder 4" descr="new lab process.png"/>
          <p:cNvPicPr>
            <a:picLocks noGrp="1"/>
          </p:cNvPicPr>
          <p:nvPr>
            <p:ph idx="1"/>
          </p:nvPr>
        </p:nvPicPr>
        <p:blipFill>
          <a:blip r:embed="rId3" cstate="print"/>
          <a:stretch>
            <a:fillRect/>
          </a:stretch>
        </p:blipFill>
        <p:spPr>
          <a:xfrm>
            <a:off x="2120575" y="1584325"/>
            <a:ext cx="4888563" cy="492918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Outpatient Radiology Administrative Desk</a:t>
            </a:r>
            <a:endParaRPr lang="en-US" dirty="0"/>
          </a:p>
        </p:txBody>
      </p:sp>
      <p:pic>
        <p:nvPicPr>
          <p:cNvPr id="2050" name="Picture 2" descr="C:\Users\Emily\Pictures\MDMC Project\IMG_0947.JPG"/>
          <p:cNvPicPr>
            <a:picLocks noGrp="1" noChangeAspect="1" noChangeArrowheads="1"/>
          </p:cNvPicPr>
          <p:nvPr>
            <p:ph type="pic" idx="1"/>
          </p:nvPr>
        </p:nvPicPr>
        <p:blipFill>
          <a:blip r:embed="rId3" cstate="print"/>
          <a:srcRect l="6396" r="6396"/>
          <a:stretch>
            <a:fillRect/>
          </a:stretch>
        </p:blipFill>
        <p:spPr bwMode="auto">
          <a:prstGeom prst="rect">
            <a:avLst/>
          </a:prstGeom>
          <a:noFill/>
        </p:spPr>
      </p:pic>
      <p:sp>
        <p:nvSpPr>
          <p:cNvPr id="4" name="Text Placeholder 3"/>
          <p:cNvSpPr>
            <a:spLocks noGrp="1"/>
          </p:cNvSpPr>
          <p:nvPr>
            <p:ph type="body" sz="half" idx="2"/>
          </p:nvPr>
        </p:nvSpPr>
        <p:spPr/>
        <p:txBody>
          <a:bodyPr/>
          <a:lstStyle/>
          <a:p>
            <a:r>
              <a:rPr lang="en-US" dirty="0" smtClean="0"/>
              <a:t>Outpatient Radiology services between 70 and 90 patients per day.</a:t>
            </a:r>
          </a:p>
          <a:p>
            <a:endParaRPr lang="en-US" dirty="0" smtClean="0"/>
          </a:p>
          <a:p>
            <a:r>
              <a:rPr lang="en-US" dirty="0" smtClean="0"/>
              <a:t>This Outpatient Radiology desk currently operates under our recommended process in which lab technicians solely work on administrative order checking.</a:t>
            </a:r>
          </a:p>
          <a:p>
            <a:endParaRPr lang="en-US" dirty="0" smtClean="0"/>
          </a:p>
          <a:p>
            <a:r>
              <a:rPr lang="en-US" dirty="0" smtClean="0"/>
              <a:t>Furthermore, patients receive additional customer satisfaction by watching technicians process their orders.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lstStyle/>
          <a:p>
            <a:r>
              <a:rPr lang="en-US" dirty="0" smtClean="0"/>
              <a:t>Registration employees should ask patients if they want to be escorted back to the lab waiting room.</a:t>
            </a:r>
          </a:p>
          <a:p>
            <a:pPr lvl="1"/>
            <a:r>
              <a:rPr lang="en-US" dirty="0" smtClean="0"/>
              <a:t>Asking this question provides patients with customer satisfaction and feelings of hospitality; however, it also allows the Registration employee to conserve potentially wasted labor.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lstStyle/>
          <a:p>
            <a:r>
              <a:rPr lang="en-US" dirty="0" smtClean="0"/>
              <a:t>Allow patients to schedule lab appointments, specifically for EKG and Newborn Screening tests.</a:t>
            </a:r>
          </a:p>
          <a:p>
            <a:pPr lvl="1"/>
            <a:r>
              <a:rPr lang="en-US" dirty="0" smtClean="0"/>
              <a:t>Allot a percentage of total patients that can schedule daily appointments; however, maintain walk-in procedure for patient convenience</a:t>
            </a:r>
          </a:p>
          <a:p>
            <a:pPr lvl="1"/>
            <a:r>
              <a:rPr lang="en-US" dirty="0" smtClean="0"/>
              <a:t>Patient appointments are useful for planning purposes (i.e. Joint Academy)</a:t>
            </a:r>
          </a:p>
          <a:p>
            <a:pPr lvl="1"/>
            <a:r>
              <a:rPr lang="en-US" dirty="0" smtClean="0"/>
              <a:t>Outpatient Services can partner with the Scheduling Department to achieve this recommendation</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09712" y="344488"/>
            <a:ext cx="7634287" cy="895350"/>
          </a:xfrm>
        </p:spPr>
        <p:txBody>
          <a:bodyPr/>
          <a:lstStyle/>
          <a:p>
            <a:r>
              <a:rPr lang="en-US" dirty="0" smtClean="0"/>
              <a:t>Patient Scheduling Can Smooth Demand</a:t>
            </a:r>
            <a:endParaRPr lang="en-US" dirty="0"/>
          </a:p>
        </p:txBody>
      </p:sp>
      <p:graphicFrame>
        <p:nvGraphicFramePr>
          <p:cNvPr id="5" name="Content Placeholder 4"/>
          <p:cNvGraphicFramePr>
            <a:graphicFrameLocks noGrp="1" noChangeAspect="1"/>
          </p:cNvGraphicFramePr>
          <p:nvPr>
            <p:ph idx="1"/>
          </p:nvPr>
        </p:nvGraphicFramePr>
        <p:xfrm>
          <a:off x="152400" y="1447800"/>
          <a:ext cx="5174590"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noChangeAspect="1"/>
          </p:cNvGraphicFramePr>
          <p:nvPr/>
        </p:nvGraphicFramePr>
        <p:xfrm>
          <a:off x="4462272" y="3931920"/>
          <a:ext cx="4681728" cy="292608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lstStyle/>
          <a:p>
            <a:r>
              <a:rPr lang="en-US" dirty="0" smtClean="0"/>
              <a:t>Remove lab chairs four and five, which function as a third waiting area</a:t>
            </a:r>
          </a:p>
          <a:p>
            <a:pPr lvl="1"/>
            <a:r>
              <a:rPr lang="en-US" dirty="0" smtClean="0"/>
              <a:t>This third waiting area under-represents MDMC’s patient wait time data.</a:t>
            </a:r>
          </a:p>
          <a:p>
            <a:pPr lvl="1"/>
            <a:r>
              <a:rPr lang="en-US" dirty="0" smtClean="0"/>
              <a:t>This wait time will be removed with the addition of the administrative lab technician because orders will be processed prior to the patient entering the lab test room. Therefore, patients will be serviced immediately when called.</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Queueing Theory</a:t>
            </a:r>
            <a:endParaRPr lang="en-US" dirty="0"/>
          </a:p>
        </p:txBody>
      </p:sp>
      <p:sp>
        <p:nvSpPr>
          <p:cNvPr id="3" name="Content Placeholder 2"/>
          <p:cNvSpPr>
            <a:spLocks noGrp="1"/>
          </p:cNvSpPr>
          <p:nvPr>
            <p:ph idx="1"/>
          </p:nvPr>
        </p:nvSpPr>
        <p:spPr/>
        <p:txBody>
          <a:bodyPr/>
          <a:lstStyle/>
          <a:p>
            <a:r>
              <a:rPr lang="en-US" sz="2100" dirty="0" smtClean="0"/>
              <a:t>A Poisson process models random events (such as a customer arrival) as emanating from a memoryless process. That is, the length of the time interval from the current event to the occurrence of the next event does not depend upon the time of occurrence of the last event. </a:t>
            </a:r>
          </a:p>
          <a:p>
            <a:r>
              <a:rPr lang="en-US" sz="2100" dirty="0" smtClean="0"/>
              <a:t>In the Poisson probability distribution, the observer records the number of events that occur in a time interval of fixed length.</a:t>
            </a:r>
          </a:p>
          <a:p>
            <a:r>
              <a:rPr lang="en-US" sz="2100" dirty="0" smtClean="0"/>
              <a:t>Even a queueing model based on the Poisson process that does a relatively poor job of mimicking detailed system performance can be useful because such models often give "worst-case" scenario evaluations. Also, the form of the solution of models based on the Poisson process often provides insight into the form of the solution to a queueing problem whose detailed behavior is poorly mimicked. As a result, queueing models are frequently modeled as Poisson processes through the use of the exponential distribution.</a:t>
            </a:r>
            <a:endParaRPr lang="en-US" sz="21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Approach</a:t>
            </a:r>
            <a:endParaRPr lang="en-US" dirty="0"/>
          </a:p>
        </p:txBody>
      </p:sp>
      <p:sp>
        <p:nvSpPr>
          <p:cNvPr id="3" name="Content Placeholder 2"/>
          <p:cNvSpPr>
            <a:spLocks noGrp="1"/>
          </p:cNvSpPr>
          <p:nvPr>
            <p:ph idx="1"/>
          </p:nvPr>
        </p:nvSpPr>
        <p:spPr/>
        <p:txBody>
          <a:bodyPr/>
          <a:lstStyle/>
          <a:p>
            <a:pPr hangingPunct="0"/>
            <a:r>
              <a:rPr lang="en-US" u="sng" dirty="0" smtClean="0"/>
              <a:t>Objectives</a:t>
            </a:r>
            <a:r>
              <a:rPr lang="en-US" dirty="0" smtClean="0"/>
              <a:t>:</a:t>
            </a:r>
          </a:p>
          <a:p>
            <a:pPr lvl="1" hangingPunct="0"/>
            <a:r>
              <a:rPr lang="en-US" dirty="0" smtClean="0"/>
              <a:t>Assess the entire Outpatient Services process as well as the lab department’s individual role. </a:t>
            </a:r>
          </a:p>
          <a:p>
            <a:pPr lvl="1" hangingPunct="0"/>
            <a:r>
              <a:rPr lang="en-US" dirty="0" smtClean="0"/>
              <a:t>Evaluate floor layout for possible redesign (chair arrangement, entrance and exit, etc.). </a:t>
            </a:r>
          </a:p>
          <a:p>
            <a:pPr lvl="1" hangingPunct="0"/>
            <a:r>
              <a:rPr lang="en-US" dirty="0" smtClean="0"/>
              <a:t>Investigate staffing in the lab department and determine whether the current staffing level is appropriate.</a:t>
            </a:r>
          </a:p>
          <a:p>
            <a:pPr lvl="1" hangingPunct="0"/>
            <a:r>
              <a:rPr lang="en-US" dirty="0" smtClean="0"/>
              <a:t>Observe arrival rates and the general arrival distribution of patients specific to hours within a given day.</a:t>
            </a:r>
          </a:p>
          <a:p>
            <a:pPr hangingPunct="0"/>
            <a:r>
              <a:rPr lang="en-US" u="sng" dirty="0" smtClean="0"/>
              <a:t>Goal</a:t>
            </a:r>
            <a:r>
              <a:rPr lang="en-US" dirty="0" smtClean="0"/>
              <a:t>: Reduce patient wait times in lab such that 95% of all patients experience wait times less than 15 minutes by identifying the source of the problem (staffing, systems, processes) and suggest alternatives.</a:t>
            </a:r>
          </a:p>
          <a:p>
            <a:pPr lvl="1" hangingPunct="0"/>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Queueing</a:t>
            </a:r>
            <a:r>
              <a:rPr lang="en-US" dirty="0" smtClean="0"/>
              <a:t>: M/M/s</a:t>
            </a:r>
            <a:endParaRPr lang="en-US" dirty="0"/>
          </a:p>
        </p:txBody>
      </p:sp>
      <p:sp>
        <p:nvSpPr>
          <p:cNvPr id="6" name="Content Placeholder 5"/>
          <p:cNvSpPr>
            <a:spLocks noGrp="1"/>
          </p:cNvSpPr>
          <p:nvPr>
            <p:ph idx="1"/>
          </p:nvPr>
        </p:nvSpPr>
        <p:spPr>
          <a:xfrm>
            <a:off x="206375" y="1584325"/>
            <a:ext cx="8556625" cy="4929188"/>
          </a:xfrm>
        </p:spPr>
        <p:txBody>
          <a:bodyPr>
            <a:normAutofit/>
          </a:bodyPr>
          <a:lstStyle/>
          <a:p>
            <a:r>
              <a:rPr lang="en-US" sz="2000" dirty="0" smtClean="0"/>
              <a:t>Arrival </a:t>
            </a:r>
          </a:p>
          <a:p>
            <a:pPr lvl="1"/>
            <a:r>
              <a:rPr lang="en-US" sz="2000" dirty="0" smtClean="0"/>
              <a:t>Distribution = Poisson</a:t>
            </a:r>
          </a:p>
          <a:p>
            <a:pPr lvl="1"/>
            <a:r>
              <a:rPr lang="en-US" sz="2000" dirty="0" smtClean="0"/>
              <a:t>Rate = </a:t>
            </a:r>
            <a:r>
              <a:rPr lang="el-GR" sz="2000" dirty="0" smtClean="0">
                <a:solidFill>
                  <a:srgbClr val="FF0000"/>
                </a:solidFill>
              </a:rPr>
              <a:t>λ</a:t>
            </a:r>
            <a:r>
              <a:rPr lang="en-US" sz="2000" dirty="0" smtClean="0">
                <a:solidFill>
                  <a:srgbClr val="FF0000"/>
                </a:solidFill>
              </a:rPr>
              <a:t> = 4.33/hour</a:t>
            </a:r>
          </a:p>
          <a:p>
            <a:r>
              <a:rPr lang="en-US" sz="2000" dirty="0" smtClean="0"/>
              <a:t>Service </a:t>
            </a:r>
          </a:p>
          <a:p>
            <a:pPr lvl="1"/>
            <a:r>
              <a:rPr lang="en-US" sz="2000" dirty="0" smtClean="0"/>
              <a:t>Distribution = </a:t>
            </a:r>
          </a:p>
          <a:p>
            <a:pPr lvl="1">
              <a:buNone/>
            </a:pPr>
            <a:r>
              <a:rPr lang="en-US" sz="2000" dirty="0" smtClean="0"/>
              <a:t>	Exponential</a:t>
            </a:r>
          </a:p>
          <a:p>
            <a:pPr lvl="1"/>
            <a:r>
              <a:rPr lang="en-US" sz="2000" dirty="0" smtClean="0"/>
              <a:t>Current Service Rate</a:t>
            </a:r>
          </a:p>
          <a:p>
            <a:pPr lvl="1">
              <a:buNone/>
            </a:pPr>
            <a:r>
              <a:rPr lang="en-US" sz="2000" dirty="0" smtClean="0"/>
              <a:t>	</a:t>
            </a:r>
            <a:r>
              <a:rPr lang="el-GR" sz="2000" dirty="0" smtClean="0"/>
              <a:t> </a:t>
            </a:r>
            <a:r>
              <a:rPr lang="el-GR" sz="2000" dirty="0" smtClean="0">
                <a:solidFill>
                  <a:srgbClr val="FF0000"/>
                </a:solidFill>
              </a:rPr>
              <a:t>µ </a:t>
            </a:r>
            <a:r>
              <a:rPr lang="en-US" sz="2000" dirty="0" smtClean="0">
                <a:solidFill>
                  <a:srgbClr val="FF0000"/>
                </a:solidFill>
              </a:rPr>
              <a:t>= 2.58/hour</a:t>
            </a:r>
          </a:p>
          <a:p>
            <a:pPr lvl="1"/>
            <a:r>
              <a:rPr lang="en-US" sz="2000" dirty="0" smtClean="0"/>
              <a:t>Recommended Service Time </a:t>
            </a:r>
          </a:p>
          <a:p>
            <a:pPr lvl="1">
              <a:buNone/>
            </a:pPr>
            <a:r>
              <a:rPr lang="en-US" sz="2000" dirty="0" smtClean="0"/>
              <a:t>		= 0:06:58	(weighted average of test times)</a:t>
            </a:r>
          </a:p>
          <a:p>
            <a:pPr lvl="1"/>
            <a:r>
              <a:rPr lang="en-US" sz="2000" dirty="0" smtClean="0"/>
              <a:t>Recommended Service Rate = </a:t>
            </a:r>
            <a:r>
              <a:rPr lang="el-GR" sz="2000" dirty="0" smtClean="0">
                <a:solidFill>
                  <a:srgbClr val="FF0000"/>
                </a:solidFill>
              </a:rPr>
              <a:t>µ</a:t>
            </a:r>
            <a:r>
              <a:rPr lang="en-US" sz="2000" dirty="0" smtClean="0">
                <a:solidFill>
                  <a:srgbClr val="FF0000"/>
                </a:solidFill>
              </a:rPr>
              <a:t> = 8.61/hour</a:t>
            </a:r>
          </a:p>
          <a:p>
            <a:r>
              <a:rPr lang="en-US" sz="2000" dirty="0" smtClean="0"/>
              <a:t>s = number of servers </a:t>
            </a:r>
          </a:p>
          <a:p>
            <a:pPr lvl="1"/>
            <a:r>
              <a:rPr lang="en-US" sz="2000" dirty="0" smtClean="0"/>
              <a:t>1, 2, or 3 depending on staffing schedule</a:t>
            </a:r>
            <a:endParaRPr lang="en-US" sz="2000" dirty="0"/>
          </a:p>
        </p:txBody>
      </p:sp>
      <p:graphicFrame>
        <p:nvGraphicFramePr>
          <p:cNvPr id="10" name="Chart 9"/>
          <p:cNvGraphicFramePr/>
          <p:nvPr/>
        </p:nvGraphicFramePr>
        <p:xfrm>
          <a:off x="4267200" y="1447800"/>
          <a:ext cx="4876800" cy="3048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Queueing</a:t>
            </a:r>
            <a:r>
              <a:rPr lang="en-US" dirty="0" smtClean="0"/>
              <a:t> (M/M/s): Current and Recommended Systems:</a:t>
            </a:r>
            <a:endParaRPr lang="en-US" dirty="0"/>
          </a:p>
        </p:txBody>
      </p:sp>
      <p:graphicFrame>
        <p:nvGraphicFramePr>
          <p:cNvPr id="6" name="Table 5"/>
          <p:cNvGraphicFramePr>
            <a:graphicFrameLocks noGrp="1"/>
          </p:cNvGraphicFramePr>
          <p:nvPr/>
        </p:nvGraphicFramePr>
        <p:xfrm>
          <a:off x="152399" y="1645920"/>
          <a:ext cx="8839200" cy="4084320"/>
        </p:xfrm>
        <a:graphic>
          <a:graphicData uri="http://schemas.openxmlformats.org/drawingml/2006/table">
            <a:tbl>
              <a:tblPr firstRow="1" bandRow="1">
                <a:tableStyleId>{5C22544A-7EE6-4342-B048-85BDC9FD1C3A}</a:tableStyleId>
              </a:tblPr>
              <a:tblGrid>
                <a:gridCol w="1219201"/>
                <a:gridCol w="1371600"/>
                <a:gridCol w="1295400"/>
                <a:gridCol w="990600"/>
                <a:gridCol w="1295400"/>
                <a:gridCol w="1371600"/>
                <a:gridCol w="1295399"/>
              </a:tblGrid>
              <a:tr h="285974">
                <a:tc>
                  <a:txBody>
                    <a:bodyPr/>
                    <a:lstStyle/>
                    <a:p>
                      <a:pPr algn="ctr"/>
                      <a:endParaRPr lang="en-US" sz="1400" dirty="0">
                        <a:solidFill>
                          <a:schemeClr val="bg1"/>
                        </a:solidFill>
                      </a:endParaRPr>
                    </a:p>
                  </a:txBody>
                  <a:tcPr/>
                </a:tc>
                <a:tc>
                  <a:txBody>
                    <a:bodyPr/>
                    <a:lstStyle/>
                    <a:p>
                      <a:pPr algn="ctr"/>
                      <a:r>
                        <a:rPr lang="en-US" dirty="0" smtClean="0">
                          <a:solidFill>
                            <a:schemeClr val="bg1"/>
                          </a:solidFill>
                        </a:rPr>
                        <a:t>Current</a:t>
                      </a:r>
                      <a:endParaRPr lang="en-US" dirty="0">
                        <a:solidFill>
                          <a:schemeClr val="bg1"/>
                        </a:solidFill>
                      </a:endParaRPr>
                    </a:p>
                  </a:txBody>
                  <a:tcPr/>
                </a:tc>
                <a:tc>
                  <a:txBody>
                    <a:bodyPr/>
                    <a:lstStyle/>
                    <a:p>
                      <a:pPr algn="ctr"/>
                      <a:r>
                        <a:rPr lang="en-US" dirty="0" smtClean="0">
                          <a:solidFill>
                            <a:schemeClr val="bg1"/>
                          </a:solidFill>
                        </a:rPr>
                        <a:t>Proposed</a:t>
                      </a:r>
                      <a:endParaRPr lang="en-US" dirty="0">
                        <a:solidFill>
                          <a:schemeClr val="bg1"/>
                        </a:solidFill>
                      </a:endParaRPr>
                    </a:p>
                  </a:txBody>
                  <a:tcPr/>
                </a:tc>
                <a:tc>
                  <a:txBody>
                    <a:bodyPr/>
                    <a:lstStyle/>
                    <a:p>
                      <a:pPr algn="ctr"/>
                      <a:endParaRPr lang="en-US" dirty="0">
                        <a:solidFill>
                          <a:schemeClr val="bg1"/>
                        </a:solidFill>
                      </a:endParaRPr>
                    </a:p>
                  </a:txBody>
                  <a:tcPr/>
                </a:tc>
                <a:tc>
                  <a:txBody>
                    <a:bodyPr/>
                    <a:lstStyle/>
                    <a:p>
                      <a:pPr algn="ctr"/>
                      <a:endParaRPr lang="en-US" dirty="0">
                        <a:solidFill>
                          <a:schemeClr val="bg1"/>
                        </a:solidFill>
                      </a:endParaRPr>
                    </a:p>
                  </a:txBody>
                  <a:tcPr/>
                </a:tc>
                <a:tc>
                  <a:txBody>
                    <a:bodyPr/>
                    <a:lstStyle/>
                    <a:p>
                      <a:pPr algn="ctr"/>
                      <a:endParaRPr lang="en-US" dirty="0">
                        <a:solidFill>
                          <a:schemeClr val="bg1"/>
                        </a:solidFill>
                      </a:endParaRPr>
                    </a:p>
                  </a:txBody>
                  <a:tcPr/>
                </a:tc>
                <a:tc>
                  <a:txBody>
                    <a:bodyPr/>
                    <a:lstStyle/>
                    <a:p>
                      <a:pPr algn="ctr"/>
                      <a:endParaRPr lang="en-US" sz="1400" dirty="0">
                        <a:solidFill>
                          <a:schemeClr val="bg1"/>
                        </a:solidFill>
                      </a:endParaRPr>
                    </a:p>
                  </a:txBody>
                  <a:tcPr/>
                </a:tc>
              </a:tr>
              <a:tr h="285974">
                <a:tc>
                  <a:txBody>
                    <a:bodyPr/>
                    <a:lstStyle/>
                    <a:p>
                      <a:r>
                        <a:rPr lang="en-US" sz="1400" dirty="0" smtClean="0">
                          <a:solidFill>
                            <a:schemeClr val="bg1"/>
                          </a:solidFill>
                        </a:rPr>
                        <a:t>Number</a:t>
                      </a:r>
                      <a:r>
                        <a:rPr lang="en-US" sz="1400" baseline="0" dirty="0" smtClean="0">
                          <a:solidFill>
                            <a:schemeClr val="bg1"/>
                          </a:solidFill>
                        </a:rPr>
                        <a:t> of Servers</a:t>
                      </a:r>
                      <a:endParaRPr lang="en-US" sz="1400" dirty="0">
                        <a:solidFill>
                          <a:schemeClr val="bg1"/>
                        </a:solidFill>
                      </a:endParaRPr>
                    </a:p>
                  </a:txBody>
                  <a:tcPr/>
                </a:tc>
                <a:tc>
                  <a:txBody>
                    <a:bodyPr/>
                    <a:lstStyle/>
                    <a:p>
                      <a:pPr algn="ctr"/>
                      <a:r>
                        <a:rPr lang="en-US" sz="1400" dirty="0" smtClean="0">
                          <a:solidFill>
                            <a:schemeClr val="tx1">
                              <a:lumMod val="50000"/>
                            </a:schemeClr>
                          </a:solidFill>
                        </a:rPr>
                        <a:t>1</a:t>
                      </a:r>
                      <a:endParaRPr lang="en-US" sz="1400" dirty="0">
                        <a:solidFill>
                          <a:schemeClr val="tx1">
                            <a:lumMod val="50000"/>
                          </a:schemeClr>
                        </a:solidFill>
                      </a:endParaRPr>
                    </a:p>
                  </a:txBody>
                  <a:tcPr/>
                </a:tc>
                <a:tc>
                  <a:txBody>
                    <a:bodyPr/>
                    <a:lstStyle/>
                    <a:p>
                      <a:pPr algn="ctr"/>
                      <a:r>
                        <a:rPr lang="en-US" sz="1400" dirty="0" smtClean="0">
                          <a:solidFill>
                            <a:schemeClr val="bg1"/>
                          </a:solidFill>
                        </a:rPr>
                        <a:t>1</a:t>
                      </a:r>
                      <a:endParaRPr lang="en-US" sz="1400" dirty="0">
                        <a:solidFill>
                          <a:schemeClr val="bg1"/>
                        </a:solidFill>
                      </a:endParaRPr>
                    </a:p>
                  </a:txBody>
                  <a:tcPr/>
                </a:tc>
                <a:tc>
                  <a:txBody>
                    <a:bodyPr/>
                    <a:lstStyle/>
                    <a:p>
                      <a:pPr algn="ctr"/>
                      <a:r>
                        <a:rPr lang="en-US" sz="1400" dirty="0" smtClean="0">
                          <a:solidFill>
                            <a:schemeClr val="bg1"/>
                          </a:solidFill>
                        </a:rPr>
                        <a:t>2</a:t>
                      </a:r>
                      <a:endParaRPr lang="en-US" sz="1400" dirty="0">
                        <a:solidFill>
                          <a:schemeClr val="bg1"/>
                        </a:solidFill>
                      </a:endParaRPr>
                    </a:p>
                  </a:txBody>
                  <a:tcPr/>
                </a:tc>
                <a:tc>
                  <a:txBody>
                    <a:bodyPr/>
                    <a:lstStyle/>
                    <a:p>
                      <a:pPr algn="ctr"/>
                      <a:r>
                        <a:rPr lang="en-US" sz="1400" dirty="0" smtClean="0">
                          <a:solidFill>
                            <a:schemeClr val="bg1"/>
                          </a:solidFill>
                        </a:rPr>
                        <a:t>2</a:t>
                      </a:r>
                      <a:endParaRPr lang="en-US" sz="1400" dirty="0">
                        <a:solidFill>
                          <a:schemeClr val="bg1"/>
                        </a:solidFill>
                      </a:endParaRPr>
                    </a:p>
                  </a:txBody>
                  <a:tcPr/>
                </a:tc>
                <a:tc>
                  <a:txBody>
                    <a:bodyPr/>
                    <a:lstStyle/>
                    <a:p>
                      <a:pPr algn="ctr"/>
                      <a:r>
                        <a:rPr lang="en-US" sz="1400" dirty="0" smtClean="0">
                          <a:solidFill>
                            <a:schemeClr val="bg1"/>
                          </a:solidFill>
                        </a:rPr>
                        <a:t>3</a:t>
                      </a:r>
                      <a:endParaRPr lang="en-US" sz="1400" dirty="0">
                        <a:solidFill>
                          <a:schemeClr val="bg1"/>
                        </a:solidFill>
                      </a:endParaRPr>
                    </a:p>
                  </a:txBody>
                  <a:tcPr/>
                </a:tc>
                <a:tc>
                  <a:txBody>
                    <a:bodyPr/>
                    <a:lstStyle/>
                    <a:p>
                      <a:pPr algn="ctr"/>
                      <a:r>
                        <a:rPr lang="en-US" sz="1400" dirty="0" smtClean="0">
                          <a:solidFill>
                            <a:schemeClr val="tx1">
                              <a:lumMod val="50000"/>
                            </a:schemeClr>
                          </a:solidFill>
                        </a:rPr>
                        <a:t>3</a:t>
                      </a:r>
                      <a:endParaRPr lang="en-US" sz="1400" dirty="0">
                        <a:solidFill>
                          <a:schemeClr val="tx1">
                            <a:lumMod val="50000"/>
                          </a:schemeClr>
                        </a:solidFill>
                      </a:endParaRPr>
                    </a:p>
                  </a:txBody>
                  <a:tcPr/>
                </a:tc>
              </a:tr>
              <a:tr h="285974">
                <a:tc>
                  <a:txBody>
                    <a:bodyPr/>
                    <a:lstStyle/>
                    <a:p>
                      <a:r>
                        <a:rPr lang="en-US" sz="1400" dirty="0" smtClean="0"/>
                        <a:t>Utilization</a:t>
                      </a:r>
                      <a:r>
                        <a:rPr lang="en-US" sz="1400" baseline="0" dirty="0" smtClean="0"/>
                        <a:t> = </a:t>
                      </a:r>
                      <a:r>
                        <a:rPr lang="el-GR" sz="1400" baseline="0" dirty="0" smtClean="0"/>
                        <a:t>ρ</a:t>
                      </a:r>
                      <a:r>
                        <a:rPr lang="en-US" sz="1400" baseline="0" dirty="0" smtClean="0"/>
                        <a:t> = </a:t>
                      </a:r>
                      <a:r>
                        <a:rPr lang="el-GR" sz="1400" baseline="0" dirty="0" smtClean="0"/>
                        <a:t>λ÷µ</a:t>
                      </a:r>
                      <a:endParaRPr lang="en-US" sz="1400" dirty="0"/>
                    </a:p>
                  </a:txBody>
                  <a:tcPr/>
                </a:tc>
                <a:tc>
                  <a:txBody>
                    <a:bodyPr/>
                    <a:lstStyle/>
                    <a:p>
                      <a:pPr algn="ctr"/>
                      <a:r>
                        <a:rPr lang="en-US" sz="1400" dirty="0" smtClean="0">
                          <a:solidFill>
                            <a:schemeClr val="tx1">
                              <a:lumMod val="50000"/>
                            </a:schemeClr>
                          </a:solidFill>
                        </a:rPr>
                        <a:t>1.678</a:t>
                      </a:r>
                      <a:endParaRPr lang="en-US" sz="1400" dirty="0">
                        <a:solidFill>
                          <a:schemeClr val="tx1">
                            <a:lumMod val="50000"/>
                          </a:schemeClr>
                        </a:solidFill>
                      </a:endParaRPr>
                    </a:p>
                  </a:txBody>
                  <a:tcPr/>
                </a:tc>
                <a:tc>
                  <a:txBody>
                    <a:bodyPr/>
                    <a:lstStyle/>
                    <a:p>
                      <a:pPr algn="ctr"/>
                      <a:r>
                        <a:rPr lang="en-US" sz="1400" dirty="0" smtClean="0">
                          <a:solidFill>
                            <a:schemeClr val="bg1"/>
                          </a:solidFill>
                        </a:rPr>
                        <a:t>0.503</a:t>
                      </a:r>
                      <a:endParaRPr lang="en-US" sz="1400" dirty="0">
                        <a:solidFill>
                          <a:schemeClr val="bg1"/>
                        </a:solidFill>
                      </a:endParaRPr>
                    </a:p>
                  </a:txBody>
                  <a:tcPr/>
                </a:tc>
                <a:tc>
                  <a:txBody>
                    <a:bodyPr/>
                    <a:lstStyle/>
                    <a:p>
                      <a:pPr algn="ctr"/>
                      <a:r>
                        <a:rPr lang="en-US" sz="1400" dirty="0" smtClean="0">
                          <a:solidFill>
                            <a:schemeClr val="bg1"/>
                          </a:solidFill>
                        </a:rPr>
                        <a:t>0.839</a:t>
                      </a:r>
                      <a:endParaRPr lang="en-US" sz="1400" dirty="0">
                        <a:solidFill>
                          <a:schemeClr val="bg1"/>
                        </a:solidFill>
                      </a:endParaRPr>
                    </a:p>
                  </a:txBody>
                  <a:tcPr/>
                </a:tc>
                <a:tc>
                  <a:txBody>
                    <a:bodyPr/>
                    <a:lstStyle/>
                    <a:p>
                      <a:pPr algn="ctr"/>
                      <a:r>
                        <a:rPr lang="en-US" sz="1400" dirty="0" smtClean="0">
                          <a:solidFill>
                            <a:schemeClr val="bg1"/>
                          </a:solidFill>
                        </a:rPr>
                        <a:t>0.251</a:t>
                      </a:r>
                      <a:endParaRPr lang="en-US" sz="1400" dirty="0">
                        <a:solidFill>
                          <a:schemeClr val="bg1"/>
                        </a:solidFill>
                      </a:endParaRPr>
                    </a:p>
                  </a:txBody>
                  <a:tcPr/>
                </a:tc>
                <a:tc>
                  <a:txBody>
                    <a:bodyPr/>
                    <a:lstStyle/>
                    <a:p>
                      <a:pPr algn="ctr"/>
                      <a:r>
                        <a:rPr lang="en-US" sz="1400" dirty="0" smtClean="0">
                          <a:solidFill>
                            <a:schemeClr val="bg1"/>
                          </a:solidFill>
                        </a:rPr>
                        <a:t>0.559</a:t>
                      </a:r>
                      <a:endParaRPr lang="en-US" sz="1400" dirty="0">
                        <a:solidFill>
                          <a:schemeClr val="bg1"/>
                        </a:solidFill>
                      </a:endParaRPr>
                    </a:p>
                  </a:txBody>
                  <a:tcPr/>
                </a:tc>
                <a:tc>
                  <a:txBody>
                    <a:bodyPr/>
                    <a:lstStyle/>
                    <a:p>
                      <a:pPr algn="ctr"/>
                      <a:r>
                        <a:rPr lang="en-US" sz="1400" dirty="0" smtClean="0">
                          <a:solidFill>
                            <a:schemeClr val="tx1">
                              <a:lumMod val="50000"/>
                            </a:schemeClr>
                          </a:solidFill>
                        </a:rPr>
                        <a:t>0.168</a:t>
                      </a:r>
                      <a:endParaRPr lang="en-US" sz="1400" dirty="0">
                        <a:solidFill>
                          <a:schemeClr val="tx1">
                            <a:lumMod val="50000"/>
                          </a:schemeClr>
                        </a:solidFill>
                      </a:endParaRPr>
                    </a:p>
                  </a:txBody>
                  <a:tcPr/>
                </a:tc>
              </a:tr>
              <a:tr h="285974">
                <a:tc>
                  <a:txBody>
                    <a:bodyPr/>
                    <a:lstStyle/>
                    <a:p>
                      <a:r>
                        <a:rPr lang="en-US" sz="1400" dirty="0" smtClean="0"/>
                        <a:t>P(no</a:t>
                      </a:r>
                      <a:r>
                        <a:rPr lang="en-US" sz="1400" baseline="0" dirty="0" smtClean="0"/>
                        <a:t> wait) = 1 - </a:t>
                      </a:r>
                      <a:r>
                        <a:rPr lang="el-GR" sz="1400" baseline="0" dirty="0" smtClean="0"/>
                        <a:t>ρ</a:t>
                      </a:r>
                      <a:endParaRPr lang="en-US" sz="1400" dirty="0"/>
                    </a:p>
                  </a:txBody>
                  <a:tcPr/>
                </a:tc>
                <a:tc>
                  <a:txBody>
                    <a:bodyPr/>
                    <a:lstStyle/>
                    <a:p>
                      <a:pPr algn="ctr"/>
                      <a:r>
                        <a:rPr lang="en-US" sz="1400" dirty="0" smtClean="0">
                          <a:solidFill>
                            <a:schemeClr val="tx1">
                              <a:lumMod val="50000"/>
                            </a:schemeClr>
                          </a:solidFill>
                        </a:rPr>
                        <a:t>-0.678</a:t>
                      </a:r>
                      <a:endParaRPr lang="en-US" sz="1400" dirty="0">
                        <a:solidFill>
                          <a:schemeClr val="tx1">
                            <a:lumMod val="50000"/>
                          </a:schemeClr>
                        </a:solidFill>
                      </a:endParaRPr>
                    </a:p>
                  </a:txBody>
                  <a:tcPr/>
                </a:tc>
                <a:tc>
                  <a:txBody>
                    <a:bodyPr/>
                    <a:lstStyle/>
                    <a:p>
                      <a:pPr algn="ctr"/>
                      <a:r>
                        <a:rPr lang="en-US" sz="1400" dirty="0" smtClean="0">
                          <a:solidFill>
                            <a:schemeClr val="bg1"/>
                          </a:solidFill>
                        </a:rPr>
                        <a:t>0.497</a:t>
                      </a:r>
                      <a:endParaRPr lang="en-US" sz="1400" dirty="0">
                        <a:solidFill>
                          <a:schemeClr val="bg1"/>
                        </a:solidFill>
                      </a:endParaRPr>
                    </a:p>
                  </a:txBody>
                  <a:tcPr/>
                </a:tc>
                <a:tc>
                  <a:txBody>
                    <a:bodyPr/>
                    <a:lstStyle/>
                    <a:p>
                      <a:pPr algn="ctr"/>
                      <a:r>
                        <a:rPr lang="en-US" sz="1400" dirty="0" smtClean="0">
                          <a:solidFill>
                            <a:schemeClr val="bg1"/>
                          </a:solidFill>
                        </a:rPr>
                        <a:t>0.161</a:t>
                      </a:r>
                      <a:endParaRPr lang="en-US" sz="1400" dirty="0">
                        <a:solidFill>
                          <a:schemeClr val="bg1"/>
                        </a:solidFill>
                      </a:endParaRPr>
                    </a:p>
                  </a:txBody>
                  <a:tcPr/>
                </a:tc>
                <a:tc>
                  <a:txBody>
                    <a:bodyPr/>
                    <a:lstStyle/>
                    <a:p>
                      <a:pPr algn="ctr"/>
                      <a:r>
                        <a:rPr lang="en-US" sz="1400" dirty="0" smtClean="0">
                          <a:solidFill>
                            <a:schemeClr val="bg1"/>
                          </a:solidFill>
                        </a:rPr>
                        <a:t>0.746</a:t>
                      </a:r>
                      <a:endParaRPr lang="en-US" sz="1400" dirty="0">
                        <a:solidFill>
                          <a:schemeClr val="bg1"/>
                        </a:solidFill>
                      </a:endParaRPr>
                    </a:p>
                  </a:txBody>
                  <a:tcPr/>
                </a:tc>
                <a:tc>
                  <a:txBody>
                    <a:bodyPr/>
                    <a:lstStyle/>
                    <a:p>
                      <a:pPr algn="ctr"/>
                      <a:r>
                        <a:rPr lang="en-US" sz="1400" dirty="0" smtClean="0">
                          <a:solidFill>
                            <a:schemeClr val="bg1"/>
                          </a:solidFill>
                        </a:rPr>
                        <a:t>0.441</a:t>
                      </a:r>
                      <a:endParaRPr lang="en-US" sz="1400" dirty="0">
                        <a:solidFill>
                          <a:schemeClr val="bg1"/>
                        </a:solidFill>
                      </a:endParaRPr>
                    </a:p>
                  </a:txBody>
                  <a:tcPr/>
                </a:tc>
                <a:tc>
                  <a:txBody>
                    <a:bodyPr/>
                    <a:lstStyle/>
                    <a:p>
                      <a:pPr algn="ctr"/>
                      <a:r>
                        <a:rPr lang="en-US" sz="1400" dirty="0" smtClean="0">
                          <a:solidFill>
                            <a:schemeClr val="tx1">
                              <a:lumMod val="50000"/>
                            </a:schemeClr>
                          </a:solidFill>
                        </a:rPr>
                        <a:t>0.832</a:t>
                      </a:r>
                      <a:endParaRPr lang="en-US" sz="1400" dirty="0">
                        <a:solidFill>
                          <a:schemeClr val="tx1">
                            <a:lumMod val="50000"/>
                          </a:schemeClr>
                        </a:solidFill>
                      </a:endParaRPr>
                    </a:p>
                  </a:txBody>
                  <a:tcPr/>
                </a:tc>
              </a:tr>
              <a:tr h="493955">
                <a:tc>
                  <a:txBody>
                    <a:bodyPr/>
                    <a:lstStyle/>
                    <a:p>
                      <a:r>
                        <a:rPr lang="en-US" sz="1400" dirty="0" smtClean="0"/>
                        <a:t>Expected number of patients waiting = </a:t>
                      </a:r>
                      <a:r>
                        <a:rPr lang="en-US" sz="1400" dirty="0" err="1" smtClean="0"/>
                        <a:t>Lq</a:t>
                      </a:r>
                      <a:endParaRPr lang="en-US" sz="1400" dirty="0"/>
                    </a:p>
                  </a:txBody>
                  <a:tcPr/>
                </a:tc>
                <a:tc>
                  <a:txBody>
                    <a:bodyPr/>
                    <a:lstStyle/>
                    <a:p>
                      <a:pPr algn="ctr"/>
                      <a:r>
                        <a:rPr lang="en-US" sz="1400" dirty="0" smtClean="0">
                          <a:solidFill>
                            <a:schemeClr val="tx1">
                              <a:lumMod val="50000"/>
                            </a:schemeClr>
                          </a:solidFill>
                        </a:rPr>
                        <a:t>-4.1526</a:t>
                      </a:r>
                      <a:endParaRPr lang="en-US" sz="1400" dirty="0">
                        <a:solidFill>
                          <a:schemeClr val="tx1">
                            <a:lumMod val="50000"/>
                          </a:schemeClr>
                        </a:solidFill>
                      </a:endParaRPr>
                    </a:p>
                  </a:txBody>
                  <a:tcPr/>
                </a:tc>
                <a:tc>
                  <a:txBody>
                    <a:bodyPr/>
                    <a:lstStyle/>
                    <a:p>
                      <a:pPr algn="ctr"/>
                      <a:r>
                        <a:rPr lang="en-US" sz="1400" dirty="0" smtClean="0">
                          <a:solidFill>
                            <a:schemeClr val="bg1"/>
                          </a:solidFill>
                        </a:rPr>
                        <a:t>0.509</a:t>
                      </a:r>
                      <a:endParaRPr lang="en-US" sz="1400" dirty="0">
                        <a:solidFill>
                          <a:schemeClr val="bg1"/>
                        </a:solidFill>
                      </a:endParaRPr>
                    </a:p>
                  </a:txBody>
                  <a:tcPr/>
                </a:tc>
                <a:tc>
                  <a:txBody>
                    <a:bodyPr/>
                    <a:lstStyle/>
                    <a:p>
                      <a:pPr algn="ctr"/>
                      <a:r>
                        <a:rPr lang="en-US" sz="1400" dirty="0" smtClean="0">
                          <a:solidFill>
                            <a:schemeClr val="bg1"/>
                          </a:solidFill>
                        </a:rPr>
                        <a:t>2.2602</a:t>
                      </a:r>
                      <a:endParaRPr lang="en-US" sz="1400" dirty="0">
                        <a:solidFill>
                          <a:schemeClr val="bg1"/>
                        </a:solidFill>
                      </a:endParaRPr>
                    </a:p>
                  </a:txBody>
                  <a:tcPr/>
                </a:tc>
                <a:tc>
                  <a:txBody>
                    <a:bodyPr/>
                    <a:lstStyle/>
                    <a:p>
                      <a:pPr algn="ctr"/>
                      <a:r>
                        <a:rPr lang="en-US" sz="1400" dirty="0" smtClean="0">
                          <a:solidFill>
                            <a:schemeClr val="bg1"/>
                          </a:solidFill>
                        </a:rPr>
                        <a:t>0.104</a:t>
                      </a:r>
                      <a:endParaRPr lang="en-US" sz="1400" dirty="0">
                        <a:solidFill>
                          <a:schemeClr val="bg1"/>
                        </a:solidFill>
                      </a:endParaRPr>
                    </a:p>
                  </a:txBody>
                  <a:tcPr/>
                </a:tc>
                <a:tc>
                  <a:txBody>
                    <a:bodyPr/>
                    <a:lstStyle/>
                    <a:p>
                      <a:pPr algn="ctr"/>
                      <a:r>
                        <a:rPr lang="en-US" sz="1400" dirty="0" smtClean="0">
                          <a:solidFill>
                            <a:schemeClr val="bg1"/>
                          </a:solidFill>
                        </a:rPr>
                        <a:t>0.5435</a:t>
                      </a:r>
                      <a:endParaRPr lang="en-US" sz="1400" dirty="0">
                        <a:solidFill>
                          <a:schemeClr val="bg1"/>
                        </a:solidFill>
                      </a:endParaRPr>
                    </a:p>
                  </a:txBody>
                  <a:tcPr/>
                </a:tc>
                <a:tc>
                  <a:txBody>
                    <a:bodyPr/>
                    <a:lstStyle/>
                    <a:p>
                      <a:pPr algn="ctr"/>
                      <a:r>
                        <a:rPr lang="en-US" sz="1400" dirty="0" smtClean="0">
                          <a:solidFill>
                            <a:schemeClr val="tx1">
                              <a:lumMod val="50000"/>
                            </a:schemeClr>
                          </a:solidFill>
                        </a:rPr>
                        <a:t>0.00398</a:t>
                      </a:r>
                      <a:endParaRPr lang="en-US" sz="1400" dirty="0">
                        <a:solidFill>
                          <a:schemeClr val="tx1">
                            <a:lumMod val="50000"/>
                          </a:schemeClr>
                        </a:solidFill>
                      </a:endParaRPr>
                    </a:p>
                  </a:txBody>
                  <a:tcPr/>
                </a:tc>
              </a:tr>
              <a:tr h="289560">
                <a:tc>
                  <a:txBody>
                    <a:bodyPr/>
                    <a:lstStyle/>
                    <a:p>
                      <a:r>
                        <a:rPr lang="en-US" sz="1400" dirty="0" smtClean="0"/>
                        <a:t>Expected</a:t>
                      </a:r>
                      <a:r>
                        <a:rPr lang="en-US" sz="1400" baseline="0" dirty="0" smtClean="0"/>
                        <a:t> wait time = </a:t>
                      </a:r>
                      <a:r>
                        <a:rPr lang="en-US" sz="1400" baseline="0" dirty="0" err="1" smtClean="0"/>
                        <a:t>Wq</a:t>
                      </a:r>
                      <a:endParaRPr lang="en-US" sz="1400" dirty="0"/>
                    </a:p>
                  </a:txBody>
                  <a:tcPr/>
                </a:tc>
                <a:tc>
                  <a:txBody>
                    <a:bodyPr/>
                    <a:lstStyle/>
                    <a:p>
                      <a:pPr algn="ctr"/>
                      <a:r>
                        <a:rPr lang="en-US" sz="1400" baseline="0" dirty="0" smtClean="0">
                          <a:solidFill>
                            <a:schemeClr val="tx1">
                              <a:lumMod val="50000"/>
                            </a:schemeClr>
                          </a:solidFill>
                        </a:rPr>
                        <a:t>-</a:t>
                      </a:r>
                      <a:r>
                        <a:rPr lang="en-US" sz="1400" dirty="0" smtClean="0">
                          <a:solidFill>
                            <a:schemeClr val="tx1">
                              <a:lumMod val="50000"/>
                            </a:schemeClr>
                          </a:solidFill>
                        </a:rPr>
                        <a:t>57.54</a:t>
                      </a:r>
                      <a:r>
                        <a:rPr lang="en-US" sz="1400" baseline="0" dirty="0" smtClean="0">
                          <a:solidFill>
                            <a:schemeClr val="tx1">
                              <a:lumMod val="50000"/>
                            </a:schemeClr>
                          </a:solidFill>
                        </a:rPr>
                        <a:t> min</a:t>
                      </a:r>
                      <a:endParaRPr lang="en-US" sz="1400" dirty="0">
                        <a:solidFill>
                          <a:schemeClr val="tx1">
                            <a:lumMod val="50000"/>
                          </a:schemeClr>
                        </a:solidFill>
                      </a:endParaRPr>
                    </a:p>
                  </a:txBody>
                  <a:tcPr/>
                </a:tc>
                <a:tc>
                  <a:txBody>
                    <a:bodyPr/>
                    <a:lstStyle/>
                    <a:p>
                      <a:pPr algn="ctr"/>
                      <a:r>
                        <a:rPr lang="en-US" sz="1400" dirty="0" smtClean="0">
                          <a:solidFill>
                            <a:schemeClr val="bg1"/>
                          </a:solidFill>
                        </a:rPr>
                        <a:t>7.08</a:t>
                      </a:r>
                      <a:r>
                        <a:rPr lang="en-US" sz="1400" baseline="0" dirty="0" smtClean="0">
                          <a:solidFill>
                            <a:schemeClr val="bg1"/>
                          </a:solidFill>
                        </a:rPr>
                        <a:t> min</a:t>
                      </a:r>
                      <a:endParaRPr lang="en-US" sz="1400" dirty="0">
                        <a:solidFill>
                          <a:schemeClr val="bg1"/>
                        </a:solidFill>
                      </a:endParaRPr>
                    </a:p>
                  </a:txBody>
                  <a:tcPr/>
                </a:tc>
                <a:tc>
                  <a:txBody>
                    <a:bodyPr/>
                    <a:lstStyle/>
                    <a:p>
                      <a:pPr algn="ctr"/>
                      <a:r>
                        <a:rPr lang="en-US" sz="1400" dirty="0" smtClean="0">
                          <a:solidFill>
                            <a:schemeClr val="bg1"/>
                          </a:solidFill>
                        </a:rPr>
                        <a:t>31.326 min</a:t>
                      </a:r>
                      <a:endParaRPr lang="en-US" sz="1400" dirty="0">
                        <a:solidFill>
                          <a:schemeClr val="bg1"/>
                        </a:solidFill>
                      </a:endParaRPr>
                    </a:p>
                  </a:txBody>
                  <a:tcPr/>
                </a:tc>
                <a:tc>
                  <a:txBody>
                    <a:bodyPr/>
                    <a:lstStyle/>
                    <a:p>
                      <a:pPr algn="ctr"/>
                      <a:r>
                        <a:rPr lang="en-US" sz="1400" baseline="0" dirty="0" smtClean="0">
                          <a:solidFill>
                            <a:schemeClr val="bg1"/>
                          </a:solidFill>
                        </a:rPr>
                        <a:t>1.44 min</a:t>
                      </a:r>
                      <a:endParaRPr lang="en-US" sz="1400" dirty="0">
                        <a:solidFill>
                          <a:schemeClr val="bg1"/>
                        </a:solidFill>
                      </a:endParaRPr>
                    </a:p>
                  </a:txBody>
                  <a:tcPr/>
                </a:tc>
                <a:tc>
                  <a:txBody>
                    <a:bodyPr/>
                    <a:lstStyle/>
                    <a:p>
                      <a:pPr algn="ctr"/>
                      <a:r>
                        <a:rPr lang="en-US" sz="1400" dirty="0" smtClean="0">
                          <a:solidFill>
                            <a:schemeClr val="bg1"/>
                          </a:solidFill>
                        </a:rPr>
                        <a:t>3.324 min</a:t>
                      </a:r>
                      <a:endParaRPr lang="en-US" sz="1400" dirty="0">
                        <a:solidFill>
                          <a:schemeClr val="bg1"/>
                        </a:solidFill>
                      </a:endParaRPr>
                    </a:p>
                  </a:txBody>
                  <a:tcPr/>
                </a:tc>
                <a:tc>
                  <a:txBody>
                    <a:bodyPr/>
                    <a:lstStyle/>
                    <a:p>
                      <a:pPr algn="ctr"/>
                      <a:r>
                        <a:rPr lang="en-US" sz="1400" dirty="0" smtClean="0">
                          <a:solidFill>
                            <a:schemeClr val="tx1">
                              <a:lumMod val="50000"/>
                            </a:schemeClr>
                          </a:solidFill>
                        </a:rPr>
                        <a:t>0.05 min</a:t>
                      </a:r>
                      <a:endParaRPr lang="en-US" sz="1400" dirty="0">
                        <a:solidFill>
                          <a:schemeClr val="tx1">
                            <a:lumMod val="50000"/>
                          </a:schemeClr>
                        </a:solidFill>
                      </a:endParaRPr>
                    </a:p>
                  </a:txBody>
                  <a:tcPr/>
                </a:tc>
              </a:tr>
              <a:tr h="285974">
                <a:tc>
                  <a:txBody>
                    <a:bodyPr/>
                    <a:lstStyle/>
                    <a:p>
                      <a:r>
                        <a:rPr lang="en-US" sz="1400" dirty="0" smtClean="0"/>
                        <a:t>P(wait</a:t>
                      </a:r>
                      <a:r>
                        <a:rPr lang="en-US" sz="1400" baseline="0" dirty="0" smtClean="0"/>
                        <a:t> &gt; 15 min)</a:t>
                      </a:r>
                      <a:endParaRPr lang="en-US" sz="1400" dirty="0"/>
                    </a:p>
                  </a:txBody>
                  <a:tcPr/>
                </a:tc>
                <a:tc>
                  <a:txBody>
                    <a:bodyPr/>
                    <a:lstStyle/>
                    <a:p>
                      <a:pPr algn="ctr"/>
                      <a:r>
                        <a:rPr lang="en-US" sz="1400" dirty="0" smtClean="0">
                          <a:solidFill>
                            <a:schemeClr val="tx1">
                              <a:lumMod val="50000"/>
                            </a:schemeClr>
                          </a:solidFill>
                        </a:rPr>
                        <a:t>4.169x10^(11)</a:t>
                      </a:r>
                      <a:endParaRPr lang="en-US" sz="1400" dirty="0">
                        <a:solidFill>
                          <a:schemeClr val="tx1">
                            <a:lumMod val="50000"/>
                          </a:schemeClr>
                        </a:solidFill>
                      </a:endParaRPr>
                    </a:p>
                  </a:txBody>
                  <a:tcPr/>
                </a:tc>
                <a:tc>
                  <a:txBody>
                    <a:bodyPr/>
                    <a:lstStyle/>
                    <a:p>
                      <a:pPr algn="ctr"/>
                      <a:r>
                        <a:rPr lang="en-US" sz="1400" dirty="0" smtClean="0">
                          <a:solidFill>
                            <a:schemeClr val="tx1">
                              <a:lumMod val="50000"/>
                            </a:schemeClr>
                          </a:solidFill>
                        </a:rPr>
                        <a:t>6.69x10^(-29)</a:t>
                      </a:r>
                      <a:endParaRPr lang="en-US" sz="1400" dirty="0">
                        <a:solidFill>
                          <a:schemeClr val="tx1">
                            <a:lumMod val="50000"/>
                          </a:schemeClr>
                        </a:solidFill>
                      </a:endParaRPr>
                    </a:p>
                  </a:txBody>
                  <a:tcPr/>
                </a:tc>
                <a:tc>
                  <a:txBody>
                    <a:bodyPr/>
                    <a:lstStyle/>
                    <a:p>
                      <a:pPr algn="ctr"/>
                      <a:r>
                        <a:rPr lang="en-US" sz="1400" dirty="0" smtClean="0">
                          <a:solidFill>
                            <a:schemeClr val="bg1"/>
                          </a:solidFill>
                        </a:rPr>
                        <a:t>0.00165</a:t>
                      </a:r>
                      <a:endParaRPr lang="en-US" sz="1400" dirty="0">
                        <a:solidFill>
                          <a:schemeClr val="bg1"/>
                        </a:solidFill>
                      </a:endParaRPr>
                    </a:p>
                  </a:txBody>
                  <a:tcPr/>
                </a:tc>
                <a:tc>
                  <a:txBody>
                    <a:bodyPr/>
                    <a:lstStyle/>
                    <a:p>
                      <a:pPr algn="ctr"/>
                      <a:r>
                        <a:rPr lang="en-US" sz="1400" dirty="0" smtClean="0">
                          <a:solidFill>
                            <a:schemeClr val="tx1">
                              <a:lumMod val="50000"/>
                            </a:schemeClr>
                          </a:solidFill>
                        </a:rPr>
                        <a:t>2.45x10^(-43)</a:t>
                      </a:r>
                      <a:endParaRPr lang="en-US" sz="1400" dirty="0">
                        <a:solidFill>
                          <a:schemeClr val="tx1">
                            <a:lumMod val="50000"/>
                          </a:schemeClr>
                        </a:solidFill>
                      </a:endParaRPr>
                    </a:p>
                  </a:txBody>
                  <a:tcPr/>
                </a:tc>
                <a:tc>
                  <a:txBody>
                    <a:bodyPr/>
                    <a:lstStyle/>
                    <a:p>
                      <a:pPr algn="ctr"/>
                      <a:r>
                        <a:rPr lang="en-US" sz="1400" dirty="0" smtClean="0">
                          <a:solidFill>
                            <a:schemeClr val="bg1"/>
                          </a:solidFill>
                        </a:rPr>
                        <a:t>2.1649x10^(-8)</a:t>
                      </a:r>
                      <a:endParaRPr lang="en-US" sz="1400" dirty="0">
                        <a:solidFill>
                          <a:schemeClr val="bg1"/>
                        </a:solidFill>
                      </a:endParaRPr>
                    </a:p>
                  </a:txBody>
                  <a:tcPr/>
                </a:tc>
                <a:tc>
                  <a:txBody>
                    <a:bodyPr/>
                    <a:lstStyle/>
                    <a:p>
                      <a:pPr algn="ctr"/>
                      <a:r>
                        <a:rPr lang="en-US" sz="1400" dirty="0" smtClean="0">
                          <a:solidFill>
                            <a:schemeClr val="tx1">
                              <a:lumMod val="50000"/>
                            </a:schemeClr>
                          </a:solidFill>
                        </a:rPr>
                        <a:t>3.62x10^(-48)</a:t>
                      </a:r>
                      <a:endParaRPr lang="en-US" sz="1400" dirty="0">
                        <a:solidFill>
                          <a:schemeClr val="tx1">
                            <a:lumMod val="50000"/>
                          </a:schemeClr>
                        </a:solidFill>
                      </a:endParaRPr>
                    </a:p>
                  </a:txBody>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Guidelines for Administrative Lab Employee</a:t>
            </a:r>
            <a:endParaRPr lang="en-US" dirty="0"/>
          </a:p>
        </p:txBody>
      </p:sp>
      <p:sp>
        <p:nvSpPr>
          <p:cNvPr id="3" name="Content Placeholder 2"/>
          <p:cNvSpPr>
            <a:spLocks noGrp="1"/>
          </p:cNvSpPr>
          <p:nvPr>
            <p:ph idx="1"/>
          </p:nvPr>
        </p:nvSpPr>
        <p:spPr/>
        <p:txBody>
          <a:bodyPr/>
          <a:lstStyle/>
          <a:p>
            <a:r>
              <a:rPr lang="en-US" dirty="0" smtClean="0"/>
              <a:t>Become familiar with Radiology’s administrative process</a:t>
            </a:r>
          </a:p>
          <a:p>
            <a:r>
              <a:rPr lang="en-US" dirty="0" smtClean="0"/>
              <a:t>Speak with Scheduling Department to incorporate lab patients into current scheduling</a:t>
            </a:r>
          </a:p>
          <a:p>
            <a:r>
              <a:rPr lang="en-US" dirty="0" smtClean="0"/>
              <a:t>Establish an administrative lab desk within the waiting area, similar to the Radiology desk</a:t>
            </a:r>
          </a:p>
          <a:p>
            <a:pPr lvl="1"/>
            <a:r>
              <a:rPr lang="en-US" dirty="0" smtClean="0"/>
              <a:t>Added patient satisfaction because this employee can also serve as a contact point for agitated lab patients to check on their status</a:t>
            </a:r>
          </a:p>
          <a:p>
            <a:r>
              <a:rPr lang="en-US" dirty="0" smtClean="0"/>
              <a:t>Must communicate that administrative role is not a demotion.</a:t>
            </a:r>
          </a:p>
          <a:p>
            <a:pPr lvl="1"/>
            <a:r>
              <a:rPr lang="en-US" dirty="0" smtClean="0"/>
              <a:t>Employees should be rotated daily between administrative position and technician to maintain proficiency in both skills.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Guidelines for Administrative Lab Employee</a:t>
            </a:r>
            <a:endParaRPr lang="en-US" dirty="0"/>
          </a:p>
        </p:txBody>
      </p:sp>
      <p:sp>
        <p:nvSpPr>
          <p:cNvPr id="3" name="Content Placeholder 2"/>
          <p:cNvSpPr>
            <a:spLocks noGrp="1"/>
          </p:cNvSpPr>
          <p:nvPr>
            <p:ph idx="1"/>
          </p:nvPr>
        </p:nvSpPr>
        <p:spPr/>
        <p:txBody>
          <a:bodyPr/>
          <a:lstStyle/>
          <a:p>
            <a:r>
              <a:rPr lang="en-US" dirty="0" smtClean="0"/>
              <a:t>No additional training of employees is required since all lab technicians currently use the computers</a:t>
            </a:r>
          </a:p>
          <a:p>
            <a:pPr lvl="1"/>
            <a:r>
              <a:rPr lang="en-US" dirty="0" smtClean="0"/>
              <a:t>The employee assigned to administrative work will become proficient in the system due to repeated use</a:t>
            </a:r>
          </a:p>
          <a:p>
            <a:r>
              <a:rPr lang="en-US" dirty="0" smtClean="0"/>
              <a:t>Responsibilities of administrative lab employee:</a:t>
            </a:r>
          </a:p>
          <a:p>
            <a:pPr lvl="1"/>
            <a:r>
              <a:rPr lang="en-US" dirty="0" smtClean="0"/>
              <a:t>Confirm patient orders</a:t>
            </a:r>
          </a:p>
          <a:p>
            <a:pPr lvl="1"/>
            <a:r>
              <a:rPr lang="en-US" dirty="0" smtClean="0"/>
              <a:t>Print patient labels and prepare patient file</a:t>
            </a:r>
          </a:p>
          <a:p>
            <a:pPr lvl="1"/>
            <a:r>
              <a:rPr lang="en-US" dirty="0" smtClean="0"/>
              <a:t>Answer patient questions</a:t>
            </a:r>
          </a:p>
          <a:p>
            <a:pPr lvl="1"/>
            <a:r>
              <a:rPr lang="en-US" dirty="0" smtClean="0"/>
              <a:t>Order new inventory</a:t>
            </a: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Guidelines for Administrative Lab Employee</a:t>
            </a:r>
            <a:endParaRPr lang="en-US" dirty="0"/>
          </a:p>
        </p:txBody>
      </p:sp>
      <p:sp>
        <p:nvSpPr>
          <p:cNvPr id="3" name="Content Placeholder 2"/>
          <p:cNvSpPr>
            <a:spLocks noGrp="1"/>
          </p:cNvSpPr>
          <p:nvPr>
            <p:ph idx="1"/>
          </p:nvPr>
        </p:nvSpPr>
        <p:spPr/>
        <p:txBody>
          <a:bodyPr/>
          <a:lstStyle/>
          <a:p>
            <a:r>
              <a:rPr lang="en-US" dirty="0" smtClean="0"/>
              <a:t>We recommend starting this process with Gwen since she is the most familiar with the computer system; however, all three employees will rotate through this position.</a:t>
            </a:r>
          </a:p>
          <a:p>
            <a:r>
              <a:rPr lang="en-US" dirty="0" smtClean="0"/>
              <a:t>Administrative position is critical during peak times and rush hours and may not be necessary during downtime.</a:t>
            </a:r>
          </a:p>
          <a:p>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ctrTitle"/>
          </p:nvPr>
        </p:nvSpPr>
        <p:spPr>
          <a:xfrm>
            <a:off x="3363573" y="2624461"/>
            <a:ext cx="5422904" cy="880739"/>
          </a:xfrm>
        </p:spPr>
        <p:txBody>
          <a:bodyPr/>
          <a:lstStyle/>
          <a:p>
            <a:r>
              <a:rPr lang="en-US" dirty="0" smtClean="0"/>
              <a:t>Questions?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Staff</a:t>
            </a:r>
            <a:endParaRPr lang="en-US" dirty="0"/>
          </a:p>
        </p:txBody>
      </p:sp>
      <p:graphicFrame>
        <p:nvGraphicFramePr>
          <p:cNvPr id="7" name="Content Placeholder 6"/>
          <p:cNvGraphicFramePr>
            <a:graphicFrameLocks noGrp="1"/>
          </p:cNvGraphicFramePr>
          <p:nvPr>
            <p:ph idx="1"/>
          </p:nvPr>
        </p:nvGraphicFramePr>
        <p:xfrm>
          <a:off x="206375" y="1584325"/>
          <a:ext cx="8716961" cy="1483360"/>
        </p:xfrm>
        <a:graphic>
          <a:graphicData uri="http://schemas.openxmlformats.org/drawingml/2006/table">
            <a:tbl>
              <a:tblPr firstRow="1" bandRow="1">
                <a:tableStyleId>{5C22544A-7EE6-4342-B048-85BDC9FD1C3A}</a:tableStyleId>
              </a:tblPr>
              <a:tblGrid>
                <a:gridCol w="1764147"/>
                <a:gridCol w="622640"/>
                <a:gridCol w="311320"/>
                <a:gridCol w="311320"/>
                <a:gridCol w="622640"/>
                <a:gridCol w="622640"/>
                <a:gridCol w="726414"/>
                <a:gridCol w="622640"/>
                <a:gridCol w="622640"/>
                <a:gridCol w="622640"/>
                <a:gridCol w="320392"/>
                <a:gridCol w="320392"/>
                <a:gridCol w="604496"/>
                <a:gridCol w="622640"/>
              </a:tblGrid>
              <a:tr h="370840">
                <a:tc>
                  <a:txBody>
                    <a:bodyPr/>
                    <a:lstStyle/>
                    <a:p>
                      <a:r>
                        <a:rPr lang="en-US" dirty="0" smtClean="0"/>
                        <a:t>Technician</a:t>
                      </a:r>
                      <a:endParaRPr lang="en-US" dirty="0"/>
                    </a:p>
                  </a:txBody>
                  <a:tcPr marL="124528" marR="124528"/>
                </a:tc>
                <a:tc>
                  <a:txBody>
                    <a:bodyPr/>
                    <a:lstStyle/>
                    <a:p>
                      <a:r>
                        <a:rPr lang="en-US" dirty="0" smtClean="0"/>
                        <a:t>7</a:t>
                      </a:r>
                      <a:endParaRPr lang="en-US" dirty="0"/>
                    </a:p>
                  </a:txBody>
                  <a:tcPr marL="124528" marR="124528"/>
                </a:tc>
                <a:tc gridSpan="2">
                  <a:txBody>
                    <a:bodyPr/>
                    <a:lstStyle/>
                    <a:p>
                      <a:r>
                        <a:rPr lang="en-US" dirty="0" smtClean="0"/>
                        <a:t>8</a:t>
                      </a:r>
                      <a:endParaRPr lang="en-US" dirty="0"/>
                    </a:p>
                  </a:txBody>
                  <a:tcPr marL="124528" marR="124528"/>
                </a:tc>
                <a:tc hMerge="1">
                  <a:txBody>
                    <a:bodyPr/>
                    <a:lstStyle/>
                    <a:p>
                      <a:endParaRPr lang="en-US"/>
                    </a:p>
                  </a:txBody>
                  <a:tcPr/>
                </a:tc>
                <a:tc>
                  <a:txBody>
                    <a:bodyPr/>
                    <a:lstStyle/>
                    <a:p>
                      <a:r>
                        <a:rPr lang="en-US" dirty="0" smtClean="0"/>
                        <a:t>9</a:t>
                      </a:r>
                      <a:endParaRPr lang="en-US" dirty="0"/>
                    </a:p>
                  </a:txBody>
                  <a:tcPr marL="124528" marR="124528"/>
                </a:tc>
                <a:tc>
                  <a:txBody>
                    <a:bodyPr/>
                    <a:lstStyle/>
                    <a:p>
                      <a:r>
                        <a:rPr lang="en-US" dirty="0" smtClean="0"/>
                        <a:t>10</a:t>
                      </a:r>
                      <a:endParaRPr lang="en-US" dirty="0"/>
                    </a:p>
                  </a:txBody>
                  <a:tcPr marL="124528" marR="124528"/>
                </a:tc>
                <a:tc>
                  <a:txBody>
                    <a:bodyPr/>
                    <a:lstStyle/>
                    <a:p>
                      <a:r>
                        <a:rPr lang="en-US" dirty="0" smtClean="0"/>
                        <a:t>11</a:t>
                      </a:r>
                      <a:endParaRPr lang="en-US" dirty="0"/>
                    </a:p>
                  </a:txBody>
                  <a:tcPr marL="124528" marR="124528"/>
                </a:tc>
                <a:tc>
                  <a:txBody>
                    <a:bodyPr/>
                    <a:lstStyle/>
                    <a:p>
                      <a:r>
                        <a:rPr lang="en-US" dirty="0" smtClean="0"/>
                        <a:t>12</a:t>
                      </a:r>
                      <a:endParaRPr lang="en-US" dirty="0"/>
                    </a:p>
                  </a:txBody>
                  <a:tcPr marL="124528" marR="124528"/>
                </a:tc>
                <a:tc>
                  <a:txBody>
                    <a:bodyPr/>
                    <a:lstStyle/>
                    <a:p>
                      <a:r>
                        <a:rPr lang="en-US" dirty="0" smtClean="0"/>
                        <a:t>1</a:t>
                      </a:r>
                      <a:endParaRPr lang="en-US" dirty="0"/>
                    </a:p>
                  </a:txBody>
                  <a:tcPr marL="124528" marR="124528"/>
                </a:tc>
                <a:tc>
                  <a:txBody>
                    <a:bodyPr/>
                    <a:lstStyle/>
                    <a:p>
                      <a:r>
                        <a:rPr lang="en-US" dirty="0" smtClean="0"/>
                        <a:t>2</a:t>
                      </a:r>
                      <a:endParaRPr lang="en-US" dirty="0"/>
                    </a:p>
                  </a:txBody>
                  <a:tcPr marL="124528" marR="124528"/>
                </a:tc>
                <a:tc gridSpan="2">
                  <a:txBody>
                    <a:bodyPr/>
                    <a:lstStyle/>
                    <a:p>
                      <a:r>
                        <a:rPr lang="en-US" dirty="0" smtClean="0"/>
                        <a:t>3</a:t>
                      </a:r>
                      <a:endParaRPr lang="en-US" dirty="0"/>
                    </a:p>
                  </a:txBody>
                  <a:tcPr marL="124528" marR="124528"/>
                </a:tc>
                <a:tc hMerge="1">
                  <a:txBody>
                    <a:bodyPr/>
                    <a:lstStyle/>
                    <a:p>
                      <a:endParaRPr lang="en-US"/>
                    </a:p>
                  </a:txBody>
                  <a:tcPr/>
                </a:tc>
                <a:tc>
                  <a:txBody>
                    <a:bodyPr/>
                    <a:lstStyle/>
                    <a:p>
                      <a:r>
                        <a:rPr lang="en-US" dirty="0" smtClean="0"/>
                        <a:t>4</a:t>
                      </a:r>
                      <a:endParaRPr lang="en-US" dirty="0"/>
                    </a:p>
                  </a:txBody>
                  <a:tcPr marL="124528" marR="124528"/>
                </a:tc>
                <a:tc>
                  <a:txBody>
                    <a:bodyPr/>
                    <a:lstStyle/>
                    <a:p>
                      <a:r>
                        <a:rPr lang="en-US" dirty="0" smtClean="0"/>
                        <a:t>5</a:t>
                      </a:r>
                      <a:endParaRPr lang="en-US" dirty="0"/>
                    </a:p>
                  </a:txBody>
                  <a:tcPr marL="124528" marR="124528"/>
                </a:tc>
              </a:tr>
              <a:tr h="370840">
                <a:tc>
                  <a:txBody>
                    <a:bodyPr/>
                    <a:lstStyle/>
                    <a:p>
                      <a:r>
                        <a:rPr lang="en-US" dirty="0" smtClean="0"/>
                        <a:t>Gwen</a:t>
                      </a:r>
                      <a:endParaRPr lang="en-US" dirty="0"/>
                    </a:p>
                  </a:txBody>
                  <a:tcPr marL="124528" marR="124528">
                    <a:solidFill>
                      <a:schemeClr val="accent5"/>
                    </a:solidFill>
                  </a:tcPr>
                </a:tc>
                <a:tc>
                  <a:txBody>
                    <a:bodyPr/>
                    <a:lstStyle/>
                    <a:p>
                      <a:endParaRPr lang="en-US" dirty="0"/>
                    </a:p>
                  </a:txBody>
                  <a:tcPr marL="124528" marR="124528">
                    <a:solidFill>
                      <a:schemeClr val="accent2"/>
                    </a:solidFill>
                  </a:tcPr>
                </a:tc>
                <a:tc gridSpan="2">
                  <a:txBody>
                    <a:bodyPr/>
                    <a:lstStyle/>
                    <a:p>
                      <a:endParaRPr lang="en-US" dirty="0"/>
                    </a:p>
                  </a:txBody>
                  <a:tcPr marL="124528" marR="124528">
                    <a:solidFill>
                      <a:schemeClr val="accent2"/>
                    </a:solidFill>
                  </a:tcPr>
                </a:tc>
                <a:tc hMerge="1">
                  <a:txBody>
                    <a:bodyPr/>
                    <a:lstStyle/>
                    <a:p>
                      <a:endParaRPr lang="en-US"/>
                    </a:p>
                  </a:txBody>
                  <a:tcPr/>
                </a:tc>
                <a:tc>
                  <a:txBody>
                    <a:bodyPr/>
                    <a:lstStyle/>
                    <a:p>
                      <a:endParaRPr lang="en-US" dirty="0"/>
                    </a:p>
                  </a:txBody>
                  <a:tcPr marL="124528" marR="124528">
                    <a:solidFill>
                      <a:schemeClr val="accent2"/>
                    </a:solidFill>
                  </a:tcPr>
                </a:tc>
                <a:tc>
                  <a:txBody>
                    <a:bodyPr/>
                    <a:lstStyle/>
                    <a:p>
                      <a:endParaRPr lang="en-US" dirty="0"/>
                    </a:p>
                  </a:txBody>
                  <a:tcPr marL="124528" marR="124528">
                    <a:solidFill>
                      <a:schemeClr val="accent2"/>
                    </a:solidFill>
                  </a:tcPr>
                </a:tc>
                <a:tc>
                  <a:txBody>
                    <a:bodyPr/>
                    <a:lstStyle/>
                    <a:p>
                      <a:endParaRPr lang="en-US" dirty="0"/>
                    </a:p>
                  </a:txBody>
                  <a:tcPr marL="124528" marR="124528">
                    <a:solidFill>
                      <a:schemeClr val="accent2"/>
                    </a:solidFill>
                  </a:tcPr>
                </a:tc>
                <a:tc>
                  <a:txBody>
                    <a:bodyPr/>
                    <a:lstStyle/>
                    <a:p>
                      <a:endParaRPr lang="en-US" dirty="0"/>
                    </a:p>
                  </a:txBody>
                  <a:tcPr marL="124528" marR="124528">
                    <a:solidFill>
                      <a:schemeClr val="accent2"/>
                    </a:solidFill>
                  </a:tcPr>
                </a:tc>
                <a:tc>
                  <a:txBody>
                    <a:bodyPr/>
                    <a:lstStyle/>
                    <a:p>
                      <a:endParaRPr lang="en-US" dirty="0"/>
                    </a:p>
                  </a:txBody>
                  <a:tcPr marL="124528" marR="124528">
                    <a:solidFill>
                      <a:schemeClr val="accent2"/>
                    </a:solidFill>
                  </a:tcPr>
                </a:tc>
                <a:tc>
                  <a:txBody>
                    <a:bodyPr/>
                    <a:lstStyle/>
                    <a:p>
                      <a:endParaRPr lang="en-US" dirty="0"/>
                    </a:p>
                  </a:txBody>
                  <a:tcPr marL="124528" marR="124528">
                    <a:solidFill>
                      <a:schemeClr val="accent2"/>
                    </a:solidFill>
                  </a:tcPr>
                </a:tc>
                <a:tc>
                  <a:txBody>
                    <a:bodyPr/>
                    <a:lstStyle/>
                    <a:p>
                      <a:endParaRPr lang="en-US" dirty="0"/>
                    </a:p>
                  </a:txBody>
                  <a:tcPr marL="124528" marR="124528">
                    <a:solidFill>
                      <a:schemeClr val="accent2"/>
                    </a:solidFill>
                  </a:tcPr>
                </a:tc>
                <a:tc>
                  <a:txBody>
                    <a:bodyPr/>
                    <a:lstStyle/>
                    <a:p>
                      <a:endParaRPr lang="en-US" dirty="0"/>
                    </a:p>
                  </a:txBody>
                  <a:tcPr marL="124528" marR="124528">
                    <a:solidFill>
                      <a:schemeClr val="accent5">
                        <a:lumMod val="60000"/>
                        <a:lumOff val="40000"/>
                      </a:schemeClr>
                    </a:solidFill>
                  </a:tcPr>
                </a:tc>
                <a:tc>
                  <a:txBody>
                    <a:bodyPr/>
                    <a:lstStyle/>
                    <a:p>
                      <a:endParaRPr lang="en-US" dirty="0"/>
                    </a:p>
                  </a:txBody>
                  <a:tcPr marL="124528" marR="124528">
                    <a:solidFill>
                      <a:schemeClr val="accent5">
                        <a:lumMod val="60000"/>
                        <a:lumOff val="40000"/>
                      </a:schemeClr>
                    </a:solidFill>
                  </a:tcPr>
                </a:tc>
                <a:tc>
                  <a:txBody>
                    <a:bodyPr/>
                    <a:lstStyle/>
                    <a:p>
                      <a:endParaRPr lang="en-US" dirty="0"/>
                    </a:p>
                  </a:txBody>
                  <a:tcPr marL="124528" marR="124528">
                    <a:solidFill>
                      <a:schemeClr val="accent5">
                        <a:lumMod val="60000"/>
                        <a:lumOff val="40000"/>
                      </a:schemeClr>
                    </a:solidFill>
                  </a:tcPr>
                </a:tc>
              </a:tr>
              <a:tr h="370840">
                <a:tc>
                  <a:txBody>
                    <a:bodyPr/>
                    <a:lstStyle/>
                    <a:p>
                      <a:r>
                        <a:rPr lang="en-US" dirty="0" smtClean="0"/>
                        <a:t>Paula</a:t>
                      </a:r>
                      <a:endParaRPr lang="en-US" dirty="0"/>
                    </a:p>
                  </a:txBody>
                  <a:tcPr marL="124528" marR="124528">
                    <a:solidFill>
                      <a:schemeClr val="accent5"/>
                    </a:solidFill>
                  </a:tcPr>
                </a:tc>
                <a:tc>
                  <a:txBody>
                    <a:bodyPr/>
                    <a:lstStyle/>
                    <a:p>
                      <a:endParaRPr lang="en-US" dirty="0"/>
                    </a:p>
                  </a:txBody>
                  <a:tcPr marL="124528" marR="124528">
                    <a:solidFill>
                      <a:schemeClr val="accent5">
                        <a:lumMod val="60000"/>
                        <a:lumOff val="40000"/>
                      </a:schemeClr>
                    </a:solidFill>
                  </a:tcPr>
                </a:tc>
                <a:tc>
                  <a:txBody>
                    <a:bodyPr/>
                    <a:lstStyle/>
                    <a:p>
                      <a:endParaRPr lang="en-US" dirty="0"/>
                    </a:p>
                  </a:txBody>
                  <a:tcPr marL="124528" marR="124528">
                    <a:solidFill>
                      <a:schemeClr val="accent5">
                        <a:lumMod val="60000"/>
                        <a:lumOff val="40000"/>
                      </a:schemeClr>
                    </a:solidFill>
                  </a:tcPr>
                </a:tc>
                <a:tc>
                  <a:txBody>
                    <a:bodyPr/>
                    <a:lstStyle/>
                    <a:p>
                      <a:endParaRPr lang="en-US" dirty="0"/>
                    </a:p>
                  </a:txBody>
                  <a:tcPr marL="124528" marR="124528">
                    <a:solidFill>
                      <a:schemeClr val="accent2"/>
                    </a:solidFill>
                  </a:tcPr>
                </a:tc>
                <a:tc>
                  <a:txBody>
                    <a:bodyPr/>
                    <a:lstStyle/>
                    <a:p>
                      <a:endParaRPr lang="en-US" dirty="0"/>
                    </a:p>
                  </a:txBody>
                  <a:tcPr marL="124528" marR="124528">
                    <a:solidFill>
                      <a:schemeClr val="accent2"/>
                    </a:solidFill>
                  </a:tcPr>
                </a:tc>
                <a:tc>
                  <a:txBody>
                    <a:bodyPr/>
                    <a:lstStyle/>
                    <a:p>
                      <a:endParaRPr lang="en-US" dirty="0"/>
                    </a:p>
                  </a:txBody>
                  <a:tcPr marL="124528" marR="124528">
                    <a:solidFill>
                      <a:schemeClr val="accent2"/>
                    </a:solidFill>
                  </a:tcPr>
                </a:tc>
                <a:tc>
                  <a:txBody>
                    <a:bodyPr/>
                    <a:lstStyle/>
                    <a:p>
                      <a:endParaRPr lang="en-US" dirty="0"/>
                    </a:p>
                  </a:txBody>
                  <a:tcPr marL="124528" marR="124528">
                    <a:solidFill>
                      <a:schemeClr val="accent2"/>
                    </a:solidFill>
                  </a:tcPr>
                </a:tc>
                <a:tc>
                  <a:txBody>
                    <a:bodyPr/>
                    <a:lstStyle/>
                    <a:p>
                      <a:endParaRPr lang="en-US" dirty="0"/>
                    </a:p>
                  </a:txBody>
                  <a:tcPr marL="124528" marR="124528">
                    <a:solidFill>
                      <a:schemeClr val="accent2"/>
                    </a:solidFill>
                  </a:tcPr>
                </a:tc>
                <a:tc>
                  <a:txBody>
                    <a:bodyPr/>
                    <a:lstStyle/>
                    <a:p>
                      <a:endParaRPr lang="en-US" dirty="0"/>
                    </a:p>
                  </a:txBody>
                  <a:tcPr marL="124528" marR="124528">
                    <a:solidFill>
                      <a:schemeClr val="accent2"/>
                    </a:solidFill>
                  </a:tcPr>
                </a:tc>
                <a:tc>
                  <a:txBody>
                    <a:bodyPr/>
                    <a:lstStyle/>
                    <a:p>
                      <a:endParaRPr lang="en-US" dirty="0"/>
                    </a:p>
                  </a:txBody>
                  <a:tcPr marL="124528" marR="124528">
                    <a:solidFill>
                      <a:schemeClr val="accent2"/>
                    </a:solidFill>
                  </a:tcPr>
                </a:tc>
                <a:tc gridSpan="2">
                  <a:txBody>
                    <a:bodyPr/>
                    <a:lstStyle/>
                    <a:p>
                      <a:endParaRPr lang="en-US" dirty="0"/>
                    </a:p>
                  </a:txBody>
                  <a:tcPr marL="124528" marR="124528">
                    <a:solidFill>
                      <a:schemeClr val="accent2"/>
                    </a:solidFill>
                  </a:tcPr>
                </a:tc>
                <a:tc hMerge="1">
                  <a:txBody>
                    <a:bodyPr/>
                    <a:lstStyle/>
                    <a:p>
                      <a:endParaRPr lang="en-US"/>
                    </a:p>
                  </a:txBody>
                  <a:tcPr/>
                </a:tc>
                <a:tc>
                  <a:txBody>
                    <a:bodyPr/>
                    <a:lstStyle/>
                    <a:p>
                      <a:endParaRPr lang="en-US" dirty="0"/>
                    </a:p>
                  </a:txBody>
                  <a:tcPr marL="124528" marR="124528">
                    <a:solidFill>
                      <a:schemeClr val="accent2"/>
                    </a:solidFill>
                  </a:tcPr>
                </a:tc>
                <a:tc>
                  <a:txBody>
                    <a:bodyPr/>
                    <a:lstStyle/>
                    <a:p>
                      <a:endParaRPr lang="en-US" dirty="0"/>
                    </a:p>
                  </a:txBody>
                  <a:tcPr marL="124528" marR="124528">
                    <a:solidFill>
                      <a:schemeClr val="accent2"/>
                    </a:solidFill>
                  </a:tcPr>
                </a:tc>
              </a:tr>
              <a:tr h="370840">
                <a:tc>
                  <a:txBody>
                    <a:bodyPr/>
                    <a:lstStyle/>
                    <a:p>
                      <a:r>
                        <a:rPr lang="en-US" dirty="0" smtClean="0"/>
                        <a:t>Fatima</a:t>
                      </a:r>
                      <a:endParaRPr lang="en-US" dirty="0"/>
                    </a:p>
                  </a:txBody>
                  <a:tcPr marL="124528" marR="124528">
                    <a:solidFill>
                      <a:schemeClr val="accent5"/>
                    </a:solidFill>
                  </a:tcPr>
                </a:tc>
                <a:tc>
                  <a:txBody>
                    <a:bodyPr/>
                    <a:lstStyle/>
                    <a:p>
                      <a:endParaRPr lang="en-US" dirty="0"/>
                    </a:p>
                  </a:txBody>
                  <a:tcPr marL="124528" marR="124528">
                    <a:solidFill>
                      <a:schemeClr val="accent5">
                        <a:lumMod val="60000"/>
                        <a:lumOff val="40000"/>
                      </a:schemeClr>
                    </a:solidFill>
                  </a:tcPr>
                </a:tc>
                <a:tc gridSpan="2">
                  <a:txBody>
                    <a:bodyPr/>
                    <a:lstStyle/>
                    <a:p>
                      <a:endParaRPr lang="en-US" dirty="0"/>
                    </a:p>
                  </a:txBody>
                  <a:tcPr marL="124528" marR="124528">
                    <a:solidFill>
                      <a:schemeClr val="accent5">
                        <a:lumMod val="60000"/>
                        <a:lumOff val="40000"/>
                      </a:schemeClr>
                    </a:solidFill>
                  </a:tcPr>
                </a:tc>
                <a:tc hMerge="1">
                  <a:txBody>
                    <a:bodyPr/>
                    <a:lstStyle/>
                    <a:p>
                      <a:endParaRPr lang="en-US"/>
                    </a:p>
                  </a:txBody>
                  <a:tcPr/>
                </a:tc>
                <a:tc>
                  <a:txBody>
                    <a:bodyPr/>
                    <a:lstStyle/>
                    <a:p>
                      <a:endParaRPr lang="en-US" dirty="0"/>
                    </a:p>
                  </a:txBody>
                  <a:tcPr marL="124528" marR="124528">
                    <a:solidFill>
                      <a:schemeClr val="accent2"/>
                    </a:solidFill>
                  </a:tcPr>
                </a:tc>
                <a:tc>
                  <a:txBody>
                    <a:bodyPr/>
                    <a:lstStyle/>
                    <a:p>
                      <a:endParaRPr lang="en-US" dirty="0"/>
                    </a:p>
                  </a:txBody>
                  <a:tcPr marL="124528" marR="124528">
                    <a:solidFill>
                      <a:schemeClr val="accent2"/>
                    </a:solidFill>
                  </a:tcPr>
                </a:tc>
                <a:tc>
                  <a:txBody>
                    <a:bodyPr/>
                    <a:lstStyle/>
                    <a:p>
                      <a:endParaRPr lang="en-US" dirty="0"/>
                    </a:p>
                  </a:txBody>
                  <a:tcPr marL="124528" marR="124528">
                    <a:solidFill>
                      <a:schemeClr val="accent2"/>
                    </a:solidFill>
                  </a:tcPr>
                </a:tc>
                <a:tc>
                  <a:txBody>
                    <a:bodyPr/>
                    <a:lstStyle/>
                    <a:p>
                      <a:endParaRPr lang="en-US" dirty="0"/>
                    </a:p>
                  </a:txBody>
                  <a:tcPr marL="124528" marR="124528">
                    <a:solidFill>
                      <a:schemeClr val="accent2"/>
                    </a:solidFill>
                  </a:tcPr>
                </a:tc>
                <a:tc>
                  <a:txBody>
                    <a:bodyPr/>
                    <a:lstStyle/>
                    <a:p>
                      <a:endParaRPr lang="en-US" dirty="0"/>
                    </a:p>
                  </a:txBody>
                  <a:tcPr marL="124528" marR="124528">
                    <a:solidFill>
                      <a:schemeClr val="accent2"/>
                    </a:solidFill>
                  </a:tcPr>
                </a:tc>
                <a:tc>
                  <a:txBody>
                    <a:bodyPr/>
                    <a:lstStyle/>
                    <a:p>
                      <a:endParaRPr lang="en-US" dirty="0"/>
                    </a:p>
                  </a:txBody>
                  <a:tcPr marL="124528" marR="124528">
                    <a:solidFill>
                      <a:schemeClr val="accent2"/>
                    </a:solidFill>
                  </a:tcPr>
                </a:tc>
                <a:tc gridSpan="2">
                  <a:txBody>
                    <a:bodyPr/>
                    <a:lstStyle/>
                    <a:p>
                      <a:endParaRPr lang="en-US" dirty="0"/>
                    </a:p>
                  </a:txBody>
                  <a:tcPr marL="124528" marR="124528">
                    <a:solidFill>
                      <a:schemeClr val="accent5">
                        <a:lumMod val="60000"/>
                        <a:lumOff val="40000"/>
                      </a:schemeClr>
                    </a:solidFill>
                  </a:tcPr>
                </a:tc>
                <a:tc hMerge="1">
                  <a:txBody>
                    <a:bodyPr/>
                    <a:lstStyle/>
                    <a:p>
                      <a:endParaRPr lang="en-US"/>
                    </a:p>
                  </a:txBody>
                  <a:tcPr/>
                </a:tc>
                <a:tc>
                  <a:txBody>
                    <a:bodyPr/>
                    <a:lstStyle/>
                    <a:p>
                      <a:endParaRPr lang="en-US" dirty="0"/>
                    </a:p>
                  </a:txBody>
                  <a:tcPr marL="124528" marR="124528">
                    <a:solidFill>
                      <a:schemeClr val="accent5">
                        <a:lumMod val="60000"/>
                        <a:lumOff val="40000"/>
                      </a:schemeClr>
                    </a:solidFill>
                  </a:tcPr>
                </a:tc>
                <a:tc>
                  <a:txBody>
                    <a:bodyPr/>
                    <a:lstStyle/>
                    <a:p>
                      <a:endParaRPr lang="en-US" dirty="0"/>
                    </a:p>
                  </a:txBody>
                  <a:tcPr marL="124528" marR="124528">
                    <a:solidFill>
                      <a:schemeClr val="accent5">
                        <a:lumMod val="60000"/>
                        <a:lumOff val="40000"/>
                      </a:schemeClr>
                    </a:solidFill>
                  </a:tcPr>
                </a:tc>
              </a:tr>
            </a:tbl>
          </a:graphicData>
        </a:graphic>
      </p:graphicFrame>
      <p:sp>
        <p:nvSpPr>
          <p:cNvPr id="4" name="Text Placeholder 3"/>
          <p:cNvSpPr>
            <a:spLocks noGrp="1"/>
          </p:cNvSpPr>
          <p:nvPr>
            <p:ph type="body" sz="half" idx="4294967295"/>
          </p:nvPr>
        </p:nvSpPr>
        <p:spPr>
          <a:xfrm>
            <a:off x="228600" y="3246437"/>
            <a:ext cx="8686800" cy="2697163"/>
          </a:xfrm>
        </p:spPr>
        <p:txBody>
          <a:bodyPr/>
          <a:lstStyle/>
          <a:p>
            <a:r>
              <a:rPr lang="en-US" dirty="0" smtClean="0"/>
              <a:t>April – Director of Access Management</a:t>
            </a:r>
          </a:p>
          <a:p>
            <a:r>
              <a:rPr lang="en-US" dirty="0" err="1" smtClean="0"/>
              <a:t>Gennie</a:t>
            </a:r>
            <a:r>
              <a:rPr lang="en-US" dirty="0" smtClean="0"/>
              <a:t> – Manager of Outpatient Business Services</a:t>
            </a:r>
          </a:p>
          <a:p>
            <a:r>
              <a:rPr lang="en-US" dirty="0" smtClean="0"/>
              <a:t>Gwen – Lab Technician</a:t>
            </a:r>
          </a:p>
          <a:p>
            <a:pPr lvl="1"/>
            <a:r>
              <a:rPr lang="en-US" dirty="0" smtClean="0"/>
              <a:t>Veteran employee</a:t>
            </a:r>
          </a:p>
          <a:p>
            <a:r>
              <a:rPr lang="en-US" dirty="0" smtClean="0"/>
              <a:t>Paula – Lab Technician</a:t>
            </a:r>
          </a:p>
          <a:p>
            <a:pPr lvl="1"/>
            <a:r>
              <a:rPr lang="en-US" dirty="0" smtClean="0"/>
              <a:t>Newest employee</a:t>
            </a:r>
          </a:p>
          <a:p>
            <a:r>
              <a:rPr lang="en-US" dirty="0" smtClean="0"/>
              <a:t>Fatima – Lab Technician</a:t>
            </a:r>
          </a:p>
          <a:p>
            <a:pPr lvl="1"/>
            <a:r>
              <a:rPr lang="en-US" dirty="0" smtClean="0"/>
              <a:t>Part-time employee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Outpatient Services Overview</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355367" y="1981199"/>
            <a:ext cx="8483833" cy="4164355"/>
          </a:xfrm>
          <a:prstGeom prst="rect">
            <a:avLst/>
          </a:prstGeom>
          <a:noFill/>
          <a:ln w="9525">
            <a:noFill/>
            <a:miter lim="800000"/>
            <a:headEnd/>
            <a:tailEnd/>
          </a:ln>
          <a:effectLst/>
        </p:spPr>
      </p:pic>
      <p:sp>
        <p:nvSpPr>
          <p:cNvPr id="5" name="Rectangle 4"/>
          <p:cNvSpPr/>
          <p:nvPr/>
        </p:nvSpPr>
        <p:spPr>
          <a:xfrm>
            <a:off x="5257800" y="2362200"/>
            <a:ext cx="76200" cy="7620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Outpatient Services Lab Room</a:t>
            </a:r>
            <a:endParaRPr lang="en-US" dirty="0"/>
          </a:p>
        </p:txBody>
      </p:sp>
      <p:pic>
        <p:nvPicPr>
          <p:cNvPr id="4098" name="Picture 2" descr="C:\Users\Emily\Pictures\MDMC Project\IMG_0956.JPG"/>
          <p:cNvPicPr>
            <a:picLocks noGrp="1" noChangeAspect="1" noChangeArrowheads="1"/>
          </p:cNvPicPr>
          <p:nvPr>
            <p:ph type="pic" idx="1"/>
          </p:nvPr>
        </p:nvPicPr>
        <p:blipFill>
          <a:blip r:embed="rId3" cstate="print"/>
          <a:srcRect l="6396" r="6396"/>
          <a:stretch>
            <a:fillRect/>
          </a:stretch>
        </p:blipFill>
        <p:spPr bwMode="auto">
          <a:prstGeom prst="rect">
            <a:avLst/>
          </a:prstGeom>
          <a:noFill/>
        </p:spPr>
      </p:pic>
      <p:sp>
        <p:nvSpPr>
          <p:cNvPr id="4" name="Text Placeholder 3"/>
          <p:cNvSpPr>
            <a:spLocks noGrp="1"/>
          </p:cNvSpPr>
          <p:nvPr>
            <p:ph type="body" sz="half" idx="2"/>
          </p:nvPr>
        </p:nvSpPr>
        <p:spPr/>
        <p:txBody>
          <a:bodyPr/>
          <a:lstStyle/>
          <a:p>
            <a:r>
              <a:rPr lang="en-US" dirty="0" smtClean="0"/>
              <a:t>Patients seated in chairs one and two can be serviced immediately.</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Outpatient Services Lab Room</a:t>
            </a:r>
            <a:endParaRPr lang="en-US" dirty="0"/>
          </a:p>
        </p:txBody>
      </p:sp>
      <p:pic>
        <p:nvPicPr>
          <p:cNvPr id="5122" name="Picture 2" descr="C:\Users\Emily\Pictures\MDMC Project\IMG_0951.JPG"/>
          <p:cNvPicPr>
            <a:picLocks noGrp="1" noChangeAspect="1" noChangeArrowheads="1"/>
          </p:cNvPicPr>
          <p:nvPr>
            <p:ph type="pic" idx="1"/>
          </p:nvPr>
        </p:nvPicPr>
        <p:blipFill>
          <a:blip r:embed="rId3" cstate="print"/>
          <a:srcRect l="6396" r="6396"/>
          <a:stretch>
            <a:fillRect/>
          </a:stretch>
        </p:blipFill>
        <p:spPr bwMode="auto">
          <a:prstGeom prst="rect">
            <a:avLst/>
          </a:prstGeom>
          <a:noFill/>
        </p:spPr>
      </p:pic>
      <p:sp>
        <p:nvSpPr>
          <p:cNvPr id="4" name="Text Placeholder 3"/>
          <p:cNvSpPr>
            <a:spLocks noGrp="1"/>
          </p:cNvSpPr>
          <p:nvPr>
            <p:ph type="body" sz="half" idx="2"/>
          </p:nvPr>
        </p:nvSpPr>
        <p:spPr/>
        <p:txBody>
          <a:bodyPr/>
          <a:lstStyle/>
          <a:p>
            <a:r>
              <a:rPr lang="en-US" dirty="0" smtClean="0"/>
              <a:t>Patients seated in chair three can also be immediately serviced.</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Outpatient Services Lab Room</a:t>
            </a:r>
            <a:endParaRPr lang="en-US" dirty="0"/>
          </a:p>
        </p:txBody>
      </p:sp>
      <p:pic>
        <p:nvPicPr>
          <p:cNvPr id="6146" name="Picture 2" descr="C:\Users\Emily\Pictures\MDMC Project\IMG_0952.JPG"/>
          <p:cNvPicPr>
            <a:picLocks noGrp="1" noChangeAspect="1" noChangeArrowheads="1"/>
          </p:cNvPicPr>
          <p:nvPr>
            <p:ph type="pic" idx="1"/>
          </p:nvPr>
        </p:nvPicPr>
        <p:blipFill>
          <a:blip r:embed="rId3" cstate="print"/>
          <a:srcRect l="6396" r="6396"/>
          <a:stretch>
            <a:fillRect/>
          </a:stretch>
        </p:blipFill>
        <p:spPr bwMode="auto">
          <a:prstGeom prst="rect">
            <a:avLst/>
          </a:prstGeom>
          <a:noFill/>
        </p:spPr>
      </p:pic>
      <p:sp>
        <p:nvSpPr>
          <p:cNvPr id="4" name="Text Placeholder 3"/>
          <p:cNvSpPr>
            <a:spLocks noGrp="1"/>
          </p:cNvSpPr>
          <p:nvPr>
            <p:ph type="body" sz="half" idx="2"/>
          </p:nvPr>
        </p:nvSpPr>
        <p:spPr/>
        <p:txBody>
          <a:bodyPr/>
          <a:lstStyle/>
          <a:p>
            <a:r>
              <a:rPr lang="en-US" dirty="0" smtClean="0"/>
              <a:t>Patients seated in chairs four and five must continue to wait for service until chairs one, two, or three become available.</a:t>
            </a:r>
          </a:p>
          <a:p>
            <a:endParaRPr lang="en-US" dirty="0" smtClean="0"/>
          </a:p>
          <a:p>
            <a:r>
              <a:rPr lang="en-US" dirty="0" smtClean="0"/>
              <a:t>Therefore, these chairs represent additional waiting time not captured in MDMC’s current patient time logs.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Outpatient Services Lab Room</a:t>
            </a:r>
            <a:endParaRPr lang="en-US" dirty="0"/>
          </a:p>
        </p:txBody>
      </p:sp>
      <p:pic>
        <p:nvPicPr>
          <p:cNvPr id="9218" name="Picture 2" descr="C:\Users\Emily\Pictures\MDMC Project\IMG_0953.JPG"/>
          <p:cNvPicPr>
            <a:picLocks noGrp="1" noChangeAspect="1" noChangeArrowheads="1"/>
          </p:cNvPicPr>
          <p:nvPr>
            <p:ph type="pic" idx="1"/>
          </p:nvPr>
        </p:nvPicPr>
        <p:blipFill>
          <a:blip r:embed="rId3" cstate="print"/>
          <a:srcRect l="6396" r="6396"/>
          <a:stretch>
            <a:fillRect/>
          </a:stretch>
        </p:blipFill>
        <p:spPr bwMode="auto">
          <a:prstGeom prst="rect">
            <a:avLst/>
          </a:prstGeom>
          <a:noFill/>
        </p:spPr>
      </p:pic>
      <p:sp>
        <p:nvSpPr>
          <p:cNvPr id="4" name="Text Placeholder 3"/>
          <p:cNvSpPr>
            <a:spLocks noGrp="1"/>
          </p:cNvSpPr>
          <p:nvPr>
            <p:ph type="body" sz="half" idx="2"/>
          </p:nvPr>
        </p:nvSpPr>
        <p:spPr/>
        <p:txBody>
          <a:bodyPr/>
          <a:lstStyle/>
          <a:p>
            <a:r>
              <a:rPr lang="en-US" dirty="0" smtClean="0"/>
              <a:t>A lab patient waits while technician Paula manually confirms his lab order in the computer.</a:t>
            </a:r>
            <a:endParaRPr lang="en-US" dirty="0"/>
          </a:p>
        </p:txBody>
      </p:sp>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Patient medical records design template">
  <a:themeElements>
    <a:clrScheme name="">
      <a:dk1>
        <a:srgbClr val="000000"/>
      </a:dk1>
      <a:lt1>
        <a:srgbClr val="C0C0C0"/>
      </a:lt1>
      <a:dk2>
        <a:srgbClr val="000000"/>
      </a:dk2>
      <a:lt2>
        <a:srgbClr val="808080"/>
      </a:lt2>
      <a:accent1>
        <a:srgbClr val="00CC99"/>
      </a:accent1>
      <a:accent2>
        <a:srgbClr val="3333CC"/>
      </a:accent2>
      <a:accent3>
        <a:srgbClr val="DCDCDC"/>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Patient medical records design template</Template>
  <TotalTime>1024</TotalTime>
  <Words>1828</Words>
  <Application>Microsoft Office PowerPoint</Application>
  <PresentationFormat>On-screen Show (4:3)</PresentationFormat>
  <Paragraphs>316</Paragraphs>
  <Slides>35</Slides>
  <Notes>35</Notes>
  <HiddenSlides>0</HiddenSlides>
  <MMClips>0</MMClips>
  <ScaleCrop>false</ScaleCrop>
  <HeadingPairs>
    <vt:vector size="4" baseType="variant">
      <vt:variant>
        <vt:lpstr>Design Template</vt:lpstr>
      </vt:variant>
      <vt:variant>
        <vt:i4>2</vt:i4>
      </vt:variant>
      <vt:variant>
        <vt:lpstr>Slide Titles</vt:lpstr>
      </vt:variant>
      <vt:variant>
        <vt:i4>35</vt:i4>
      </vt:variant>
    </vt:vector>
  </HeadingPairs>
  <TitlesOfParts>
    <vt:vector size="37" baseType="lpstr">
      <vt:lpstr>Patient medical records design template</vt:lpstr>
      <vt:lpstr>Module</vt:lpstr>
      <vt:lpstr>Methodist Dallas Medical Center</vt:lpstr>
      <vt:lpstr>Methodist Dallas Medical Center</vt:lpstr>
      <vt:lpstr>Approach</vt:lpstr>
      <vt:lpstr>Staff</vt:lpstr>
      <vt:lpstr>Outpatient Services Overview</vt:lpstr>
      <vt:lpstr>Outpatient Services Lab Room</vt:lpstr>
      <vt:lpstr>Outpatient Services Lab Room</vt:lpstr>
      <vt:lpstr>Outpatient Services Lab Room</vt:lpstr>
      <vt:lpstr>Outpatient Services Lab Room</vt:lpstr>
      <vt:lpstr>Outpatient Services Lab Room</vt:lpstr>
      <vt:lpstr>Outpatient Services Lab Room</vt:lpstr>
      <vt:lpstr>Current Lab Process</vt:lpstr>
      <vt:lpstr>Patient Profile</vt:lpstr>
      <vt:lpstr>Lab Tests</vt:lpstr>
      <vt:lpstr>Outpatient Services Test Procedures</vt:lpstr>
      <vt:lpstr>Breakdown of Time Allocation in Lab</vt:lpstr>
      <vt:lpstr>Four Major Task Categories</vt:lpstr>
      <vt:lpstr>General Observations</vt:lpstr>
      <vt:lpstr>Inefficiencies Observed</vt:lpstr>
      <vt:lpstr>Time Spent on Computer Delays Entire Lab</vt:lpstr>
      <vt:lpstr>Inaccuracies in Reporting</vt:lpstr>
      <vt:lpstr>Recommendations</vt:lpstr>
      <vt:lpstr>Proposed Lab Process</vt:lpstr>
      <vt:lpstr>Outpatient Radiology Administrative Desk</vt:lpstr>
      <vt:lpstr>Recommendations</vt:lpstr>
      <vt:lpstr>Recommendations</vt:lpstr>
      <vt:lpstr>Patient Scheduling Can Smooth Demand</vt:lpstr>
      <vt:lpstr>Recommendations</vt:lpstr>
      <vt:lpstr>Queueing Theory</vt:lpstr>
      <vt:lpstr>Queueing: M/M/s</vt:lpstr>
      <vt:lpstr>Queueing (M/M/s): Current and Recommended Systems:</vt:lpstr>
      <vt:lpstr>Implementation Guidelines for Administrative Lab Employee</vt:lpstr>
      <vt:lpstr>Implementation Guidelines for Administrative Lab Employee</vt:lpstr>
      <vt:lpstr>Implementation Guidelines for Administrative Lab Employee</vt:lpstr>
      <vt:lpstr>Questions?</vt:lpstr>
    </vt:vector>
  </TitlesOfParts>
  <Company>Hewlett-Packard</Company>
  <LinksUpToDate>false</LinksUpToDate>
  <SharedDoc>false</SharedDoc>
  <HyperlinksChanged>false</HyperlinksChanged>
  <AppVersion>12.0256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Methodist Dallas Medical Center</dc:title>
  <dc:creator>Emily</dc:creator>
  <cp:lastModifiedBy>Kristin Evanto</cp:lastModifiedBy>
  <cp:revision>48</cp:revision>
  <dcterms:created xsi:type="dcterms:W3CDTF">2010-05-10T03:00:42Z</dcterms:created>
  <dcterms:modified xsi:type="dcterms:W3CDTF">2010-05-10T03:03:22Z</dcterms:modified>
</cp:coreProperties>
</file>