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8" r:id="rId5"/>
    <p:sldId id="263" r:id="rId6"/>
    <p:sldId id="264" r:id="rId7"/>
    <p:sldId id="272" r:id="rId8"/>
    <p:sldId id="271" r:id="rId9"/>
    <p:sldId id="267" r:id="rId10"/>
    <p:sldId id="269" r:id="rId11"/>
    <p:sldId id="274" r:id="rId12"/>
    <p:sldId id="276" r:id="rId13"/>
    <p:sldId id="270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4528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v>Actual</c:v>
          </c:tx>
          <c:spPr>
            <a:ln w="28575">
              <a:noFill/>
            </a:ln>
          </c:spPr>
          <c:xVal>
            <c:numRef>
              <c:f>'Cluster 1'!$B$49:$B$56</c:f>
              <c:numCache>
                <c:formatCode>m/d/yyyy</c:formatCode>
                <c:ptCount val="8"/>
                <c:pt idx="0">
                  <c:v>40561</c:v>
                </c:pt>
                <c:pt idx="1">
                  <c:v>40562</c:v>
                </c:pt>
                <c:pt idx="2">
                  <c:v>40563</c:v>
                </c:pt>
                <c:pt idx="3">
                  <c:v>40564</c:v>
                </c:pt>
                <c:pt idx="4">
                  <c:v>40567</c:v>
                </c:pt>
                <c:pt idx="5">
                  <c:v>40568</c:v>
                </c:pt>
                <c:pt idx="6">
                  <c:v>40569</c:v>
                </c:pt>
                <c:pt idx="7">
                  <c:v>40570</c:v>
                </c:pt>
              </c:numCache>
            </c:numRef>
          </c:xVal>
          <c:yVal>
            <c:numRef>
              <c:f>'Cluster 1'!$F$49:$F$56</c:f>
              <c:numCache>
                <c:formatCode>General</c:formatCode>
                <c:ptCount val="8"/>
                <c:pt idx="0">
                  <c:v>80</c:v>
                </c:pt>
                <c:pt idx="1">
                  <c:v>69</c:v>
                </c:pt>
                <c:pt idx="2">
                  <c:v>67</c:v>
                </c:pt>
                <c:pt idx="3">
                  <c:v>66</c:v>
                </c:pt>
                <c:pt idx="4">
                  <c:v>76</c:v>
                </c:pt>
                <c:pt idx="5">
                  <c:v>80</c:v>
                </c:pt>
                <c:pt idx="6">
                  <c:v>82</c:v>
                </c:pt>
                <c:pt idx="7">
                  <c:v>52</c:v>
                </c:pt>
              </c:numCache>
            </c:numRef>
          </c:yVal>
        </c:ser>
        <c:ser>
          <c:idx val="1"/>
          <c:order val="1"/>
          <c:tx>
            <c:v>Projected</c:v>
          </c:tx>
          <c:spPr>
            <a:ln w="28575">
              <a:noFill/>
            </a:ln>
          </c:spPr>
          <c:xVal>
            <c:numRef>
              <c:f>'Cluster 1'!$B$49:$B$56</c:f>
              <c:numCache>
                <c:formatCode>m/d/yyyy</c:formatCode>
                <c:ptCount val="8"/>
                <c:pt idx="0">
                  <c:v>40561</c:v>
                </c:pt>
                <c:pt idx="1">
                  <c:v>40562</c:v>
                </c:pt>
                <c:pt idx="2">
                  <c:v>40563</c:v>
                </c:pt>
                <c:pt idx="3">
                  <c:v>40564</c:v>
                </c:pt>
                <c:pt idx="4">
                  <c:v>40567</c:v>
                </c:pt>
                <c:pt idx="5">
                  <c:v>40568</c:v>
                </c:pt>
                <c:pt idx="6">
                  <c:v>40569</c:v>
                </c:pt>
                <c:pt idx="7">
                  <c:v>40570</c:v>
                </c:pt>
              </c:numCache>
            </c:numRef>
          </c:xVal>
          <c:yVal>
            <c:numRef>
              <c:f>'Cluster 1'!$L$40:$L$47</c:f>
              <c:numCache>
                <c:formatCode>General</c:formatCode>
                <c:ptCount val="8"/>
                <c:pt idx="0">
                  <c:v>69.5</c:v>
                </c:pt>
                <c:pt idx="1">
                  <c:v>66.5</c:v>
                </c:pt>
                <c:pt idx="2">
                  <c:v>67</c:v>
                </c:pt>
                <c:pt idx="3">
                  <c:v>67</c:v>
                </c:pt>
                <c:pt idx="4">
                  <c:v>74.5</c:v>
                </c:pt>
                <c:pt idx="5">
                  <c:v>81</c:v>
                </c:pt>
                <c:pt idx="6">
                  <c:v>82</c:v>
                </c:pt>
                <c:pt idx="7">
                  <c:v>87.5</c:v>
                </c:pt>
              </c:numCache>
            </c:numRef>
          </c:yVal>
        </c:ser>
        <c:axId val="77620352"/>
        <c:axId val="77622272"/>
      </c:scatterChart>
      <c:valAx>
        <c:axId val="776203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Date</a:t>
                </a:r>
              </a:p>
            </c:rich>
          </c:tx>
          <c:layout/>
        </c:title>
        <c:numFmt formatCode="m/d;@" sourceLinked="0"/>
        <c:majorTickMark val="none"/>
        <c:tickLblPos val="nextTo"/>
        <c:crossAx val="77622272"/>
        <c:crosses val="autoZero"/>
        <c:crossBetween val="midCat"/>
        <c:majorUnit val="1"/>
      </c:valAx>
      <c:valAx>
        <c:axId val="77622272"/>
        <c:scaling>
          <c:orientation val="minMax"/>
        </c:scaling>
        <c:delete val="1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Patients Seen</a:t>
                </a:r>
              </a:p>
            </c:rich>
          </c:tx>
          <c:layout/>
        </c:title>
        <c:numFmt formatCode="General" sourceLinked="1"/>
        <c:majorTickMark val="none"/>
        <c:tickLblPos val="none"/>
        <c:crossAx val="77620352"/>
        <c:crosses val="autoZero"/>
        <c:crossBetween val="midCat"/>
      </c:valAx>
    </c:plotArea>
    <c:legend>
      <c:legendPos val="r"/>
      <c:layout/>
    </c:legend>
    <c:plotVisOnly val="1"/>
    <c:dispBlanksAs val="gap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4519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v>Projected</c:v>
          </c:tx>
          <c:spPr>
            <a:ln w="28575">
              <a:noFill/>
            </a:ln>
          </c:spPr>
          <c:xVal>
            <c:numRef>
              <c:f>'Cluster 1'!$B$49:$B$56</c:f>
              <c:numCache>
                <c:formatCode>m/d/yyyy</c:formatCode>
                <c:ptCount val="8"/>
                <c:pt idx="0">
                  <c:v>40561</c:v>
                </c:pt>
                <c:pt idx="1">
                  <c:v>40562</c:v>
                </c:pt>
                <c:pt idx="2">
                  <c:v>40563</c:v>
                </c:pt>
                <c:pt idx="3">
                  <c:v>40564</c:v>
                </c:pt>
                <c:pt idx="4">
                  <c:v>40567</c:v>
                </c:pt>
                <c:pt idx="5">
                  <c:v>40568</c:v>
                </c:pt>
                <c:pt idx="6">
                  <c:v>40569</c:v>
                </c:pt>
                <c:pt idx="7">
                  <c:v>40570</c:v>
                </c:pt>
              </c:numCache>
            </c:numRef>
          </c:xVal>
          <c:yVal>
            <c:numRef>
              <c:f>'Cluster 1'!$L$50:$L$57</c:f>
              <c:numCache>
                <c:formatCode>General</c:formatCode>
                <c:ptCount val="8"/>
                <c:pt idx="0">
                  <c:v>67</c:v>
                </c:pt>
                <c:pt idx="1">
                  <c:v>68</c:v>
                </c:pt>
                <c:pt idx="2">
                  <c:v>68.5</c:v>
                </c:pt>
                <c:pt idx="3">
                  <c:v>69</c:v>
                </c:pt>
                <c:pt idx="4">
                  <c:v>82.5</c:v>
                </c:pt>
                <c:pt idx="5">
                  <c:v>93</c:v>
                </c:pt>
                <c:pt idx="6">
                  <c:v>82.5</c:v>
                </c:pt>
                <c:pt idx="7">
                  <c:v>79.5</c:v>
                </c:pt>
              </c:numCache>
            </c:numRef>
          </c:yVal>
        </c:ser>
        <c:ser>
          <c:idx val="1"/>
          <c:order val="1"/>
          <c:tx>
            <c:v>Actual</c:v>
          </c:tx>
          <c:spPr>
            <a:ln w="28575">
              <a:noFill/>
            </a:ln>
          </c:spPr>
          <c:xVal>
            <c:numRef>
              <c:f>'Cluster 1'!$B$49:$B$56</c:f>
              <c:numCache>
                <c:formatCode>m/d/yyyy</c:formatCode>
                <c:ptCount val="8"/>
                <c:pt idx="0">
                  <c:v>40561</c:v>
                </c:pt>
                <c:pt idx="1">
                  <c:v>40562</c:v>
                </c:pt>
                <c:pt idx="2">
                  <c:v>40563</c:v>
                </c:pt>
                <c:pt idx="3">
                  <c:v>40564</c:v>
                </c:pt>
                <c:pt idx="4">
                  <c:v>40567</c:v>
                </c:pt>
                <c:pt idx="5">
                  <c:v>40568</c:v>
                </c:pt>
                <c:pt idx="6">
                  <c:v>40569</c:v>
                </c:pt>
                <c:pt idx="7">
                  <c:v>40570</c:v>
                </c:pt>
              </c:numCache>
            </c:numRef>
          </c:xVal>
          <c:yVal>
            <c:numRef>
              <c:f>'Cluster 1'!$D$49:$D$56</c:f>
              <c:numCache>
                <c:formatCode>General</c:formatCode>
                <c:ptCount val="8"/>
                <c:pt idx="0">
                  <c:v>78</c:v>
                </c:pt>
                <c:pt idx="1">
                  <c:v>74</c:v>
                </c:pt>
                <c:pt idx="2">
                  <c:v>64</c:v>
                </c:pt>
                <c:pt idx="3">
                  <c:v>65</c:v>
                </c:pt>
                <c:pt idx="4">
                  <c:v>76</c:v>
                </c:pt>
                <c:pt idx="5">
                  <c:v>64</c:v>
                </c:pt>
                <c:pt idx="6">
                  <c:v>65</c:v>
                </c:pt>
                <c:pt idx="7">
                  <c:v>52</c:v>
                </c:pt>
              </c:numCache>
            </c:numRef>
          </c:yVal>
        </c:ser>
        <c:axId val="78120064"/>
        <c:axId val="78121984"/>
      </c:scatterChart>
      <c:valAx>
        <c:axId val="781200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Date</a:t>
                </a:r>
              </a:p>
            </c:rich>
          </c:tx>
          <c:layout/>
        </c:title>
        <c:numFmt formatCode="m/d;@" sourceLinked="0"/>
        <c:majorTickMark val="none"/>
        <c:tickLblPos val="nextTo"/>
        <c:crossAx val="78121984"/>
        <c:crosses val="autoZero"/>
        <c:crossBetween val="midCat"/>
        <c:majorUnit val="1"/>
      </c:valAx>
      <c:valAx>
        <c:axId val="78121984"/>
        <c:scaling>
          <c:orientation val="minMax"/>
          <c:min val="50"/>
        </c:scaling>
        <c:delete val="1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Patients Seen</a:t>
                </a:r>
              </a:p>
            </c:rich>
          </c:tx>
          <c:layout/>
        </c:title>
        <c:numFmt formatCode="General" sourceLinked="1"/>
        <c:majorTickMark val="none"/>
        <c:tickLblPos val="none"/>
        <c:crossAx val="78120064"/>
        <c:crosses val="autoZero"/>
        <c:crossBetween val="midCat"/>
      </c:valAx>
    </c:plotArea>
    <c:legend>
      <c:legendPos val="r"/>
      <c:layout/>
    </c:legend>
    <c:plotVisOnly val="1"/>
    <c:dispBlanksAs val="gap"/>
  </c:chart>
  <c:spPr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98F7-025F-47C5-8831-C977B916B33F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0291-F902-4175-A24B-9DA796B5A5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98F7-025F-47C5-8831-C977B916B33F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0291-F902-4175-A24B-9DA796B5A5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98F7-025F-47C5-8831-C977B916B33F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0291-F902-4175-A24B-9DA796B5A5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98F7-025F-47C5-8831-C977B916B33F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0291-F902-4175-A24B-9DA796B5A5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98F7-025F-47C5-8831-C977B916B33F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0291-F902-4175-A24B-9DA796B5A5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98F7-025F-47C5-8831-C977B916B33F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0291-F902-4175-A24B-9DA796B5A5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98F7-025F-47C5-8831-C977B916B33F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0291-F902-4175-A24B-9DA796B5A5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98F7-025F-47C5-8831-C977B916B33F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0291-F902-4175-A24B-9DA796B5A5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98F7-025F-47C5-8831-C977B916B33F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0291-F902-4175-A24B-9DA796B5A5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98F7-025F-47C5-8831-C977B916B33F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0291-F902-4175-A24B-9DA796B5A5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98F7-025F-47C5-8831-C977B916B33F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0291-F902-4175-A24B-9DA796B5A5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A98F7-025F-47C5-8831-C977B916B33F}" type="datetimeFigureOut">
              <a:rPr lang="en-US" smtClean="0"/>
              <a:pPr/>
              <a:t>5/9/2011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C0291-F902-4175-A24B-9DA796B5A5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057400" y="228600"/>
            <a:ext cx="66294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81000" y="838200"/>
            <a:ext cx="8305800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200" y="6583680"/>
            <a:ext cx="83058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southermethodistunivers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1600200" cy="556491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685800" y="2130425"/>
            <a:ext cx="7772400" cy="8413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676400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Criss-Cross Applesauce:</a:t>
            </a:r>
          </a:p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Concentra Cross-Centers Staffing Model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00200" y="4419600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Devin A. Kyles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Daniel L. Olivares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Beverley A. Ross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057400" y="228600"/>
            <a:ext cx="66294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381000" y="838200"/>
            <a:ext cx="8305800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57200" y="6583680"/>
            <a:ext cx="83058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southermethodistunivers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1600200" cy="55649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130425"/>
            <a:ext cx="7772400" cy="8413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36189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RECOMMENDATION &amp; CONSIDERATIONS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295400" y="1371600"/>
            <a:ext cx="1219200" cy="1219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Group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295400" y="2743200"/>
            <a:ext cx="1219200" cy="1219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Group 2</a:t>
            </a:r>
          </a:p>
        </p:txBody>
      </p:sp>
      <p:sp>
        <p:nvSpPr>
          <p:cNvPr id="12" name="Oval 11"/>
          <p:cNvSpPr/>
          <p:nvPr/>
        </p:nvSpPr>
        <p:spPr>
          <a:xfrm>
            <a:off x="1295400" y="4038600"/>
            <a:ext cx="1219200" cy="1219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Group </a:t>
            </a:r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5334000"/>
            <a:ext cx="1219200" cy="1219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Group </a:t>
            </a:r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324600" y="5257800"/>
            <a:ext cx="1219200" cy="1295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Group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324600" y="3962400"/>
            <a:ext cx="1219200" cy="1219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Group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324600" y="2667000"/>
            <a:ext cx="1219200" cy="1219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Group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324600" y="1295400"/>
            <a:ext cx="1219200" cy="1219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Group 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13" idx="6"/>
            <a:endCxn id="14" idx="2"/>
          </p:cNvCxnSpPr>
          <p:nvPr/>
        </p:nvCxnSpPr>
        <p:spPr>
          <a:xfrm flipV="1">
            <a:off x="2514600" y="5905500"/>
            <a:ext cx="3810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6"/>
            <a:endCxn id="15" idx="2"/>
          </p:cNvCxnSpPr>
          <p:nvPr/>
        </p:nvCxnSpPr>
        <p:spPr>
          <a:xfrm flipV="1">
            <a:off x="2514600" y="4572000"/>
            <a:ext cx="3810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14600" y="1905000"/>
            <a:ext cx="3810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514600" y="3275012"/>
            <a:ext cx="3810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3" idx="6"/>
            <a:endCxn id="15" idx="2"/>
          </p:cNvCxnSpPr>
          <p:nvPr/>
        </p:nvCxnSpPr>
        <p:spPr>
          <a:xfrm flipV="1">
            <a:off x="2514600" y="4572000"/>
            <a:ext cx="38100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6"/>
            <a:endCxn id="16" idx="2"/>
          </p:cNvCxnSpPr>
          <p:nvPr/>
        </p:nvCxnSpPr>
        <p:spPr>
          <a:xfrm flipV="1">
            <a:off x="2514600" y="3276600"/>
            <a:ext cx="3810000" cy="2667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3" idx="6"/>
            <a:endCxn id="17" idx="2"/>
          </p:cNvCxnSpPr>
          <p:nvPr/>
        </p:nvCxnSpPr>
        <p:spPr>
          <a:xfrm flipV="1">
            <a:off x="2514600" y="1905000"/>
            <a:ext cx="3810000" cy="403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6"/>
          </p:cNvCxnSpPr>
          <p:nvPr/>
        </p:nvCxnSpPr>
        <p:spPr>
          <a:xfrm>
            <a:off x="2514600" y="1981200"/>
            <a:ext cx="38100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6"/>
            <a:endCxn id="15" idx="2"/>
          </p:cNvCxnSpPr>
          <p:nvPr/>
        </p:nvCxnSpPr>
        <p:spPr>
          <a:xfrm>
            <a:off x="2514600" y="1981200"/>
            <a:ext cx="381000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6"/>
            <a:endCxn id="14" idx="2"/>
          </p:cNvCxnSpPr>
          <p:nvPr/>
        </p:nvCxnSpPr>
        <p:spPr>
          <a:xfrm>
            <a:off x="2514600" y="1981200"/>
            <a:ext cx="3810000" cy="392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1" idx="6"/>
            <a:endCxn id="17" idx="2"/>
          </p:cNvCxnSpPr>
          <p:nvPr/>
        </p:nvCxnSpPr>
        <p:spPr>
          <a:xfrm flipV="1">
            <a:off x="2514600" y="1905000"/>
            <a:ext cx="38100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1" idx="6"/>
            <a:endCxn id="15" idx="2"/>
          </p:cNvCxnSpPr>
          <p:nvPr/>
        </p:nvCxnSpPr>
        <p:spPr>
          <a:xfrm>
            <a:off x="2514600" y="3352800"/>
            <a:ext cx="38100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1" idx="6"/>
            <a:endCxn id="14" idx="2"/>
          </p:cNvCxnSpPr>
          <p:nvPr/>
        </p:nvCxnSpPr>
        <p:spPr>
          <a:xfrm>
            <a:off x="2514600" y="3352800"/>
            <a:ext cx="3810000" cy="255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371600" y="838200"/>
            <a:ext cx="106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Floaters</a:t>
            </a:r>
          </a:p>
          <a:p>
            <a:r>
              <a:rPr lang="en-US" sz="1200" dirty="0" smtClean="0"/>
              <a:t>(Origin nodes)</a:t>
            </a:r>
          </a:p>
          <a:p>
            <a:endParaRPr lang="en-US" dirty="0"/>
          </a:p>
        </p:txBody>
      </p:sp>
      <p:cxnSp>
        <p:nvCxnSpPr>
          <p:cNvPr id="32" name="Straight Arrow Connector 31"/>
          <p:cNvCxnSpPr>
            <a:stCxn id="12" idx="6"/>
            <a:endCxn id="17" idx="2"/>
          </p:cNvCxnSpPr>
          <p:nvPr/>
        </p:nvCxnSpPr>
        <p:spPr>
          <a:xfrm flipV="1">
            <a:off x="2514600" y="1905000"/>
            <a:ext cx="3810000" cy="2743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6"/>
            <a:endCxn id="16" idx="2"/>
          </p:cNvCxnSpPr>
          <p:nvPr/>
        </p:nvCxnSpPr>
        <p:spPr>
          <a:xfrm flipV="1">
            <a:off x="2514600" y="3276600"/>
            <a:ext cx="38100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2" idx="6"/>
            <a:endCxn id="14" idx="2"/>
          </p:cNvCxnSpPr>
          <p:nvPr/>
        </p:nvCxnSpPr>
        <p:spPr>
          <a:xfrm>
            <a:off x="2514600" y="4648200"/>
            <a:ext cx="3810000" cy="1257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172200" y="838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Centers</a:t>
            </a:r>
            <a:endParaRPr lang="en-US" sz="1200" dirty="0"/>
          </a:p>
          <a:p>
            <a:r>
              <a:rPr lang="en-US" sz="1200" dirty="0" smtClean="0"/>
              <a:t>(Destination nodes)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838200" y="176426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838200" y="3200400"/>
            <a:ext cx="4571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38200" y="4495800"/>
            <a:ext cx="4571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38200" y="559040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85800" y="62484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Supplies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505200" y="616327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Possible Assignments</a:t>
            </a:r>
          </a:p>
          <a:p>
            <a:pPr algn="ctr"/>
            <a:r>
              <a:rPr lang="en-US" sz="1200" dirty="0"/>
              <a:t>(</a:t>
            </a:r>
            <a:r>
              <a:rPr lang="en-US" sz="1200" dirty="0" smtClean="0"/>
              <a:t>arcs)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8077200" y="1676400"/>
            <a:ext cx="7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8107681" y="3048000"/>
            <a:ext cx="4571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8077200" y="43434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8077200" y="5638800"/>
            <a:ext cx="4571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772400" y="62484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Demands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76600" y="101840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Staffing Costs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rot="5400000">
            <a:off x="3924300" y="1562100"/>
            <a:ext cx="5326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057400" y="228600"/>
            <a:ext cx="66294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381000" y="838200"/>
            <a:ext cx="8305800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57200" y="6583680"/>
            <a:ext cx="83058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southermethodistunivers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1600200" cy="55649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130425"/>
            <a:ext cx="7772400" cy="8413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36189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RECOMMENDATION &amp; CONSIDERATIONS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457200" y="1447800"/>
            <a:ext cx="8229600" cy="48768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To show a minimized example of a general linear programming model for an assignment problem with </a:t>
            </a:r>
            <a:r>
              <a:rPr kumimoji="0" lang="en-US" sz="7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floaters and </a:t>
            </a:r>
            <a:r>
              <a:rPr kumimoji="0" lang="en-US" sz="7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centers, we would use the following notation: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7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X</a:t>
            </a:r>
            <a:r>
              <a:rPr kumimoji="0" lang="en-US" sz="7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ij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{1 if floater </a:t>
            </a:r>
            <a:r>
              <a:rPr kumimoji="0" lang="en-US" sz="7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is assigned to a center </a:t>
            </a:r>
            <a:r>
              <a:rPr kumimoji="0" lang="en-US" sz="7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</a:t>
            </a:r>
            <a:endParaRPr kumimoji="0" lang="en-US" sz="7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0 otherwise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Where </a:t>
            </a:r>
            <a:r>
              <a:rPr kumimoji="0" lang="en-US" sz="7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1,2,3,… and </a:t>
            </a:r>
            <a:r>
              <a:rPr kumimoji="0" lang="en-US" sz="7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1,2,3,…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F1 = Floater 1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F2 = Floater 2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F3 = Floater 3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F4 = Floater 4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C1 = Center  destination node 1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C2 = Center  destination node 2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C3 = Center  destination node 3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C4 = Center  destination node 4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7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 = costs incurred from staffing the floater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4"/>
          <p:cNvSpPr txBox="1">
            <a:spLocks/>
          </p:cNvSpPr>
          <p:nvPr/>
        </p:nvSpPr>
        <p:spPr>
          <a:xfrm>
            <a:off x="457200" y="990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Linear Programming Model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057400" y="228600"/>
            <a:ext cx="66294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381000" y="838200"/>
            <a:ext cx="8305800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57200" y="6583680"/>
            <a:ext cx="83058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southermethodistunivers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1600200" cy="55649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130425"/>
            <a:ext cx="7772400" cy="8413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36189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RECOMMENDATION &amp; CONSIDERATIONS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base" hangingPunct="0"/>
            <a:r>
              <a:rPr lang="en-US" dirty="0" smtClean="0">
                <a:latin typeface="Arial" pitchFamily="34" charset="0"/>
                <a:cs typeface="Arial" pitchFamily="34" charset="0"/>
              </a:rPr>
              <a:t>Min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aX11 + aX12 + aX13 + aX14 +  aX21 + aX22 + aX23 + aX24 + aX31 + aX32 + aX33 + aX34 +  aX41 + aX42 + aX43 + aX44      </a:t>
            </a:r>
          </a:p>
          <a:p>
            <a:pPr fontAlgn="base" hangingPunct="0"/>
            <a:r>
              <a:rPr lang="en-US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fontAlgn="base" hangingPunct="0"/>
            <a:r>
              <a:rPr lang="en-US" dirty="0" smtClean="0">
                <a:latin typeface="Arial" pitchFamily="34" charset="0"/>
                <a:cs typeface="Arial" pitchFamily="34" charset="0"/>
              </a:rPr>
              <a:t> 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fontAlgn="base" hangingPunct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fontAlgn="base" hangingPunct="0"/>
            <a:r>
              <a:rPr lang="en-US" dirty="0" err="1" smtClean="0">
                <a:latin typeface="Arial" pitchFamily="34" charset="0"/>
                <a:cs typeface="Arial" pitchFamily="34" charset="0"/>
              </a:rPr>
              <a:t>s.t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fontAlgn="base" hangingPunct="0"/>
            <a:r>
              <a:rPr lang="en-US" dirty="0" smtClean="0">
                <a:latin typeface="Arial" pitchFamily="34" charset="0"/>
                <a:cs typeface="Arial" pitchFamily="34" charset="0"/>
              </a:rPr>
              <a:t>X11 + X12 + X13 + X14 &lt;= 1 (Floater 1 assignment)</a:t>
            </a:r>
          </a:p>
          <a:p>
            <a:pPr fontAlgn="base" hangingPunct="0"/>
            <a:r>
              <a:rPr lang="en-US" dirty="0" smtClean="0">
                <a:latin typeface="Arial" pitchFamily="34" charset="0"/>
                <a:cs typeface="Arial" pitchFamily="34" charset="0"/>
              </a:rPr>
              <a:t>X21 + X22 + X23 + X24 &lt;=1  (Floater 2 assignment)</a:t>
            </a:r>
          </a:p>
          <a:p>
            <a:pPr fontAlgn="base" hangingPunct="0"/>
            <a:r>
              <a:rPr lang="en-US" dirty="0" smtClean="0">
                <a:latin typeface="Arial" pitchFamily="34" charset="0"/>
                <a:cs typeface="Arial" pitchFamily="34" charset="0"/>
              </a:rPr>
              <a:t>X31 + X32 + X33 + X34 &lt;=1  (Floater 3 assignment)</a:t>
            </a:r>
          </a:p>
          <a:p>
            <a:pPr fontAlgn="base" hangingPunct="0"/>
            <a:r>
              <a:rPr lang="en-US" dirty="0" smtClean="0">
                <a:latin typeface="Arial" pitchFamily="34" charset="0"/>
                <a:cs typeface="Arial" pitchFamily="34" charset="0"/>
              </a:rPr>
              <a:t>X41 + X42 + X43 + X44 &lt;=1  (Floater 4 assignment)</a:t>
            </a:r>
          </a:p>
          <a:p>
            <a:pPr fontAlgn="base" hangingPunct="0"/>
            <a:r>
              <a:rPr lang="en-US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fontAlgn="base" hangingPunct="0"/>
            <a:r>
              <a:rPr lang="en-US" dirty="0" smtClean="0">
                <a:latin typeface="Arial" pitchFamily="34" charset="0"/>
                <a:cs typeface="Arial" pitchFamily="34" charset="0"/>
              </a:rPr>
              <a:t>X11 + X21 + X31 + X41 = 1  (Center 1)</a:t>
            </a:r>
          </a:p>
          <a:p>
            <a:pPr fontAlgn="base" hangingPunct="0"/>
            <a:r>
              <a:rPr lang="en-US" dirty="0" smtClean="0">
                <a:latin typeface="Arial" pitchFamily="34" charset="0"/>
                <a:cs typeface="Arial" pitchFamily="34" charset="0"/>
              </a:rPr>
              <a:t>X12 + X22 + X32 + X42 = 1  (Center 2)</a:t>
            </a:r>
          </a:p>
          <a:p>
            <a:pPr fontAlgn="base" hangingPunct="0"/>
            <a:r>
              <a:rPr lang="en-US" dirty="0" smtClean="0">
                <a:latin typeface="Arial" pitchFamily="34" charset="0"/>
                <a:cs typeface="Arial" pitchFamily="34" charset="0"/>
              </a:rPr>
              <a:t>X13 + X23 + X33 + X43 = 1  (Center 3)</a:t>
            </a:r>
          </a:p>
          <a:p>
            <a:pPr fontAlgn="base" hangingPunct="0"/>
            <a:r>
              <a:rPr lang="en-US" dirty="0" smtClean="0">
                <a:latin typeface="Arial" pitchFamily="34" charset="0"/>
                <a:cs typeface="Arial" pitchFamily="34" charset="0"/>
              </a:rPr>
              <a:t>X14 + X24 + X34 + X44 = 1  (Center 4)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4"/>
          <p:cNvSpPr txBox="1">
            <a:spLocks/>
          </p:cNvSpPr>
          <p:nvPr/>
        </p:nvSpPr>
        <p:spPr>
          <a:xfrm>
            <a:off x="4572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Linear Programming Model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057400" y="228600"/>
            <a:ext cx="66294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381000" y="838200"/>
            <a:ext cx="8305800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57200" y="6583680"/>
            <a:ext cx="83058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southermethodistunivers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1600200" cy="55649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130425"/>
            <a:ext cx="7772400" cy="8413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36189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RECOMMENDATION &amp; CONSIDERATIONS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33400" y="990600"/>
            <a:ext cx="81534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DECISION SUPPORT SYSTEM FOR SCHEDULING FLOATING PHYSICIANS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52400" y="2773362"/>
            <a:ext cx="12954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User Interface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2362200" y="1706562"/>
            <a:ext cx="1981200" cy="480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Knowledge Engine</a:t>
            </a:r>
          </a:p>
          <a:p>
            <a:pPr algn="ctr"/>
            <a:r>
              <a:rPr lang="en-US" dirty="0" smtClean="0"/>
              <a:t>(Computations)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181600" y="1782762"/>
            <a:ext cx="10668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Database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181600" y="4114800"/>
            <a:ext cx="1066800" cy="2392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7010400" y="1782762"/>
            <a:ext cx="1752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Physicians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7010400" y="2773362"/>
            <a:ext cx="1752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Patients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7010400" y="4648200"/>
            <a:ext cx="1752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Forecasting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7010400" y="3886200"/>
            <a:ext cx="1752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>
            <a:off x="1524000" y="3306762"/>
            <a:ext cx="762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Left Arrow 19"/>
          <p:cNvSpPr/>
          <p:nvPr/>
        </p:nvSpPr>
        <p:spPr>
          <a:xfrm>
            <a:off x="1524000" y="3916362"/>
            <a:ext cx="762000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343400" y="2925762"/>
            <a:ext cx="838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343400" y="5364162"/>
            <a:ext cx="838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5" idx="1"/>
          </p:cNvCxnSpPr>
          <p:nvPr/>
        </p:nvCxnSpPr>
        <p:spPr>
          <a:xfrm rot="10800000">
            <a:off x="6248400" y="2163762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6" idx="1"/>
          </p:cNvCxnSpPr>
          <p:nvPr/>
        </p:nvCxnSpPr>
        <p:spPr>
          <a:xfrm rot="10800000">
            <a:off x="6248400" y="3154362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7010400" y="5334000"/>
            <a:ext cx="1752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Scheduling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18" idx="1"/>
          </p:cNvCxnSpPr>
          <p:nvPr/>
        </p:nvCxnSpPr>
        <p:spPr>
          <a:xfrm rot="10800000">
            <a:off x="6248400" y="4114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7" idx="1"/>
          </p:cNvCxnSpPr>
          <p:nvPr/>
        </p:nvCxnSpPr>
        <p:spPr>
          <a:xfrm rot="10800000">
            <a:off x="6248400" y="4876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6248400" y="5562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7010400" y="6019800"/>
            <a:ext cx="1752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Shortest Path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rot="10800000">
            <a:off x="6248401" y="6246811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057400" y="228600"/>
            <a:ext cx="66294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381000" y="838200"/>
            <a:ext cx="8305800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57200" y="6583680"/>
            <a:ext cx="83058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southermethodistunivers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1600200" cy="55649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130425"/>
            <a:ext cx="7772400" cy="8413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36189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QUESTIONS?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902803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Questions?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057400" y="228600"/>
            <a:ext cx="66294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81000" y="838200"/>
            <a:ext cx="8305800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583680"/>
            <a:ext cx="83058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southermethodistunivers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1600200" cy="556491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85800" y="2130425"/>
            <a:ext cx="7772400" cy="8413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2200" y="36189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SUMMARY OF THE PROBLEM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600" y="1676400"/>
            <a:ext cx="7391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Cross-staffing throughout Concentra centers in DFW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Goal: Increase customer satisfaction &amp; decrease costs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Data provided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- Turnaround times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- Payroll hours for January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- Number of scheduled visits in January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- Number of unscheduled visits in January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057400" y="228600"/>
            <a:ext cx="66294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381000" y="838200"/>
            <a:ext cx="8305800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57200" y="6583680"/>
            <a:ext cx="83058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southermethodistunivers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1600200" cy="55649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130425"/>
            <a:ext cx="7772400" cy="8413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36189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ANALYSIS OF THE SITUATION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1695271"/>
            <a:ext cx="739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Problem centers</a:t>
            </a:r>
          </a:p>
          <a:p>
            <a:pPr lvl="1">
              <a:buFontTx/>
              <a:buChar char="-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Overtime hours</a:t>
            </a:r>
          </a:p>
          <a:p>
            <a:pPr lvl="1">
              <a:buFontTx/>
              <a:buChar char="-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Turnaround times</a:t>
            </a:r>
          </a:p>
          <a:p>
            <a:pPr lvl="1">
              <a:buFontTx/>
              <a:buChar char="-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Unscheduled visits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2942272"/>
            <a:ext cx="7391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Excel sorting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DEA model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AMPL algorithm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Forecasting model*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057400" y="228600"/>
            <a:ext cx="66294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381000" y="838200"/>
            <a:ext cx="8305800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57200" y="6583680"/>
            <a:ext cx="83058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southermethodistunivers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1600200" cy="55649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130425"/>
            <a:ext cx="7772400" cy="8413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36189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DESCRIPTION OF THE MODEL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Cluster 1: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Center 4528 in Plano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Center 4536 in Addison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Center 4525 in Carrollton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Center 4519 in Las Colinas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Cluster 3: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Center 4517 in Grand Prairie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Center 4521 in Arlington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Center 4535 in Fort Worth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057400" y="228600"/>
            <a:ext cx="66294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381000" y="838200"/>
            <a:ext cx="8305800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57200" y="6583680"/>
            <a:ext cx="83058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southermethodistunivers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1600200" cy="55649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130425"/>
            <a:ext cx="7772400" cy="8413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36189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ANALYSIS OF THE MODEL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blipFill rotWithShape="1">
            <a:blip r:embed="rId3" cstate="print"/>
            <a:stretch>
              <a:fillRect l="-1852"/>
            </a:stretch>
          </a:blip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noFill/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noFill/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057400" y="228600"/>
            <a:ext cx="66294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381000" y="838200"/>
            <a:ext cx="8305800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57200" y="6583680"/>
            <a:ext cx="83058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southermethodistunivers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1600200" cy="55649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130425"/>
            <a:ext cx="7772400" cy="8413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36189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MANAGERIAL INTERPRETATION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52830877"/>
              </p:ext>
            </p:extLst>
          </p:nvPr>
        </p:nvGraphicFramePr>
        <p:xfrm>
          <a:off x="381000" y="1447801"/>
          <a:ext cx="83058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057400" y="228600"/>
            <a:ext cx="66294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381000" y="838200"/>
            <a:ext cx="8305800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57200" y="6583680"/>
            <a:ext cx="83058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southermethodistunivers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1600200" cy="55649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130425"/>
            <a:ext cx="7772400" cy="8413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36189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MANAGERIAL INTERPRETATION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452108886"/>
              </p:ext>
            </p:extLst>
          </p:nvPr>
        </p:nvGraphicFramePr>
        <p:xfrm>
          <a:off x="457200" y="1447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057400" y="228600"/>
            <a:ext cx="66294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381000" y="838200"/>
            <a:ext cx="8305800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57200" y="6583680"/>
            <a:ext cx="83058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southermethodistunivers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1600200" cy="55649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057400"/>
            <a:ext cx="7772400" cy="8413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36189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CONCLUSION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1371600"/>
            <a:ext cx="7391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Moving average method had moderate success due to: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-Small amount of data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-It allowed for versatility as data changed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-Some assumptions were made: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way patients are schedule is consistent throughout the scheduling process.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There is no trend or seasonal influence readily observable from the data we used.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However…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-There was still large discrepancies in the forecast due to the nature of the many external patient visit factors.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-Should NOT be used as the only tool to schedule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forecasting scheduling assignment could be used to meet minimum staff requirements for the future time period desired.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cross-staffing model can be used in combination with forecasting to allow flexibility for unforeseen patient visit surges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057400" y="228600"/>
            <a:ext cx="66294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381000" y="838200"/>
            <a:ext cx="8305800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57200" y="6583680"/>
            <a:ext cx="83058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southermethodistunivers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1600200" cy="55649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130425"/>
            <a:ext cx="7772400" cy="8413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36189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RECOMMENDATION &amp; CONSIDERATIONS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1371600"/>
            <a:ext cx="739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Recommendation: Option to Dynamically Assign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Considerations: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Assignment Model – Staffs Across Centers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Cost-Benefit Analysis – Determine Cost Efficiency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432</Words>
  <Application>Microsoft Office PowerPoint</Application>
  <PresentationFormat>On-screen Show (4:3)</PresentationFormat>
  <Paragraphs>147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smu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 </cp:lastModifiedBy>
  <cp:revision>13</cp:revision>
  <dcterms:created xsi:type="dcterms:W3CDTF">2011-04-21T01:40:35Z</dcterms:created>
  <dcterms:modified xsi:type="dcterms:W3CDTF">2011-05-09T19:36:42Z</dcterms:modified>
</cp:coreProperties>
</file>