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10"/>
  </p:notesMasterIdLst>
  <p:sldIdLst>
    <p:sldId id="261" r:id="rId2"/>
    <p:sldId id="263" r:id="rId3"/>
    <p:sldId id="258" r:id="rId4"/>
    <p:sldId id="262" r:id="rId5"/>
    <p:sldId id="259" r:id="rId6"/>
    <p:sldId id="260" r:id="rId7"/>
    <p:sldId id="264" r:id="rId8"/>
    <p:sldId id="265" r:id="rId9"/>
  </p:sldIdLst>
  <p:sldSz cx="5943600" cy="5943600"/>
  <p:notesSz cx="6858000" cy="9144000"/>
  <p:defaultTextStyle>
    <a:defPPr>
      <a:defRPr lang="en-US"/>
    </a:defPPr>
    <a:lvl1pPr marL="0" algn="l" defTabSz="482803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1pPr>
    <a:lvl2pPr marL="241402" algn="l" defTabSz="482803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2pPr>
    <a:lvl3pPr marL="482803" algn="l" defTabSz="482803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3pPr>
    <a:lvl4pPr marL="724205" algn="l" defTabSz="482803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4pPr>
    <a:lvl5pPr marL="965606" algn="l" defTabSz="482803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5pPr>
    <a:lvl6pPr marL="1207008" algn="l" defTabSz="482803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6pPr>
    <a:lvl7pPr marL="1448410" algn="l" defTabSz="482803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7pPr>
    <a:lvl8pPr marL="1689811" algn="l" defTabSz="482803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8pPr>
    <a:lvl9pPr marL="1931213" algn="l" defTabSz="482803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2CEAA87-64C8-49BC-B918-FBF7FE486EAF}">
          <p14:sldIdLst>
            <p14:sldId id="261"/>
            <p14:sldId id="263"/>
            <p14:sldId id="258"/>
            <p14:sldId id="262"/>
            <p14:sldId id="259"/>
            <p14:sldId id="260"/>
          </p14:sldIdLst>
        </p14:section>
        <p14:section name="GST" id="{3F779D06-C6E2-4501-A97F-3E7487C51D79}">
          <p14:sldIdLst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74" autoAdjust="0"/>
    <p:restoredTop sz="86423" autoAdjust="0"/>
  </p:normalViewPr>
  <p:slideViewPr>
    <p:cSldViewPr snapToGrid="0">
      <p:cViewPr>
        <p:scale>
          <a:sx n="106" d="100"/>
          <a:sy n="106" d="100"/>
        </p:scale>
        <p:origin x="1884" y="-3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77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4192B-F998-4065-BC85-E2E502941B6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2F497-9CD4-49BE-B183-697A1E1BF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4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2803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1pPr>
    <a:lvl2pPr marL="241402" algn="l" defTabSz="482803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2pPr>
    <a:lvl3pPr marL="482803" algn="l" defTabSz="482803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3pPr>
    <a:lvl4pPr marL="724205" algn="l" defTabSz="482803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4pPr>
    <a:lvl5pPr marL="965606" algn="l" defTabSz="482803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5pPr>
    <a:lvl6pPr marL="1207008" algn="l" defTabSz="482803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6pPr>
    <a:lvl7pPr marL="1448410" algn="l" defTabSz="482803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7pPr>
    <a:lvl8pPr marL="1689811" algn="l" defTabSz="482803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8pPr>
    <a:lvl9pPr marL="1931213" algn="l" defTabSz="482803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Papoulis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2F497-9CD4-49BE-B183-697A1E1BF3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56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2F497-9CD4-49BE-B183-697A1E1BF3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29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2F497-9CD4-49BE-B183-697A1E1BF3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83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noise before down-sampling 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2F497-9CD4-49BE-B183-697A1E1BF3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74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Introduce noise before down-sampling !!!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In this scheme,</a:t>
                </a:r>
                <a:r>
                  <a:rPr lang="en-US" baseline="0" dirty="0" smtClean="0"/>
                  <a:t> all we are doing is changing the PTF of each filter in the filter-bank</a:t>
                </a:r>
                <a:endParaRPr lang="en-US" dirty="0" smtClean="0"/>
              </a:p>
              <a:p>
                <a:r>
                  <a:rPr lang="en-US" dirty="0" smtClean="0"/>
                  <a:t>For perfect recovery, the filters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ℋ</m:t>
                        </m:r>
                      </m:e>
                      <m:sub>
                        <m:r>
                          <a:rPr lang="en-US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𝜉</m:t>
                    </m:r>
                    <m:r>
                      <a:rPr lang="en-US" sz="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𝜂</m:t>
                    </m:r>
                    <m:r>
                      <a:rPr lang="en-US" sz="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 </m:t>
                    </m:r>
                    <m:r>
                      <a:rPr lang="en-US" sz="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𝒟</m:t>
                    </m:r>
                    <m:d>
                      <m:dPr>
                        <m:ctrlPr>
                          <a:rPr lang="en-US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en-US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</m:d>
                  </m:oMath>
                </a14:m>
                <a:r>
                  <a:rPr lang="en-US" dirty="0" smtClean="0"/>
                  <a:t> should have</a:t>
                </a:r>
                <a:r>
                  <a:rPr lang="en-US" baseline="0" dirty="0" smtClean="0"/>
                  <a:t> a broad response up-to the optical cutoff frequency.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Introduce noise </a:t>
                </a:r>
                <a:r>
                  <a:rPr lang="en-US" dirty="0" smtClean="0"/>
                  <a:t>before down-sampling </a:t>
                </a:r>
                <a:r>
                  <a:rPr lang="en-US" dirty="0" smtClean="0"/>
                  <a:t>!!!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In this scheme,</a:t>
                </a:r>
                <a:r>
                  <a:rPr lang="en-US" baseline="0" dirty="0" smtClean="0"/>
                  <a:t> all we are doing is changing the PTF of each filter in the filter-bank</a:t>
                </a:r>
                <a:endParaRPr lang="en-US" dirty="0" smtClean="0"/>
              </a:p>
              <a:p>
                <a:r>
                  <a:rPr lang="en-US" dirty="0" smtClean="0"/>
                  <a:t>For perfect recovery, the filters </a:t>
                </a:r>
                <a:r>
                  <a:rPr lang="en-US" sz="800" b="0" i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ℋ</a:t>
                </a:r>
                <a:r>
                  <a:rPr lang="en-US" sz="800" b="0" i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_𝑖 </a:t>
                </a:r>
                <a:r>
                  <a:rPr lang="en-US" sz="800" b="0" i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(𝜉,𝜂) 𝒟(𝜉,𝜂)</a:t>
                </a:r>
                <a:r>
                  <a:rPr lang="en-US" dirty="0" smtClean="0"/>
                  <a:t> should have</a:t>
                </a:r>
                <a:r>
                  <a:rPr lang="en-US" baseline="0" dirty="0" smtClean="0"/>
                  <a:t> a broad response up-to the optical cutoff frequency.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2F497-9CD4-49BE-B183-697A1E1BF3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40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scheme,</a:t>
            </a:r>
            <a:r>
              <a:rPr lang="en-US" baseline="0" dirty="0" smtClean="0"/>
              <a:t> we are changing the shape of the OTF of each filter in the filter-bank.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2F497-9CD4-49BE-B183-697A1E1BF3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Papoulis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2F497-9CD4-49BE-B183-697A1E1BF3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45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Papoulis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2F497-9CD4-49BE-B183-697A1E1BF3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5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770" y="972715"/>
            <a:ext cx="5052060" cy="2069253"/>
          </a:xfrm>
        </p:spPr>
        <p:txBody>
          <a:bodyPr anchor="b"/>
          <a:lstStyle>
            <a:lvl1pPr algn="ctr">
              <a:defRPr sz="3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3121766"/>
            <a:ext cx="4457700" cy="1434994"/>
          </a:xfrm>
        </p:spPr>
        <p:txBody>
          <a:bodyPr/>
          <a:lstStyle>
            <a:lvl1pPr marL="0" indent="0" algn="ctr">
              <a:buNone/>
              <a:defRPr sz="1560"/>
            </a:lvl1pPr>
            <a:lvl2pPr marL="297180" indent="0" algn="ctr">
              <a:buNone/>
              <a:defRPr sz="1300"/>
            </a:lvl2pPr>
            <a:lvl3pPr marL="594360" indent="0" algn="ctr">
              <a:buNone/>
              <a:defRPr sz="1170"/>
            </a:lvl3pPr>
            <a:lvl4pPr marL="891540" indent="0" algn="ctr">
              <a:buNone/>
              <a:defRPr sz="1040"/>
            </a:lvl4pPr>
            <a:lvl5pPr marL="1188720" indent="0" algn="ctr">
              <a:buNone/>
              <a:defRPr sz="1040"/>
            </a:lvl5pPr>
            <a:lvl6pPr marL="1485900" indent="0" algn="ctr">
              <a:buNone/>
              <a:defRPr sz="1040"/>
            </a:lvl6pPr>
            <a:lvl7pPr marL="1783080" indent="0" algn="ctr">
              <a:buNone/>
              <a:defRPr sz="1040"/>
            </a:lvl7pPr>
            <a:lvl8pPr marL="2080260" indent="0" algn="ctr">
              <a:buNone/>
              <a:defRPr sz="1040"/>
            </a:lvl8pPr>
            <a:lvl9pPr marL="2377440" indent="0" algn="ctr">
              <a:buNone/>
              <a:defRPr sz="10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F88-FC12-4AF6-BC20-C92DACB4995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B013-6A61-4431-AE7A-E5D949DA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6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F88-FC12-4AF6-BC20-C92DACB4995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B013-6A61-4431-AE7A-E5D949DA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8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53389" y="316442"/>
            <a:ext cx="1281589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623" y="316442"/>
            <a:ext cx="3770471" cy="50369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F88-FC12-4AF6-BC20-C92DACB4995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B013-6A61-4431-AE7A-E5D949DA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9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F88-FC12-4AF6-BC20-C92DACB4995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B013-6A61-4431-AE7A-E5D949DA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0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527" y="1481774"/>
            <a:ext cx="5126355" cy="2472372"/>
          </a:xfrm>
        </p:spPr>
        <p:txBody>
          <a:bodyPr anchor="b"/>
          <a:lstStyle>
            <a:lvl1pPr>
              <a:defRPr sz="3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527" y="3977536"/>
            <a:ext cx="5126355" cy="1300162"/>
          </a:xfrm>
        </p:spPr>
        <p:txBody>
          <a:bodyPr/>
          <a:lstStyle>
            <a:lvl1pPr marL="0" indent="0">
              <a:buNone/>
              <a:defRPr sz="1560">
                <a:solidFill>
                  <a:schemeClr val="tx1"/>
                </a:solidFill>
              </a:defRPr>
            </a:lvl1pPr>
            <a:lvl2pPr marL="29718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594360" indent="0">
              <a:buNone/>
              <a:defRPr sz="1170">
                <a:solidFill>
                  <a:schemeClr val="tx1">
                    <a:tint val="75000"/>
                  </a:schemeClr>
                </a:solidFill>
              </a:defRPr>
            </a:lvl3pPr>
            <a:lvl4pPr marL="89154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4pPr>
            <a:lvl5pPr marL="118872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5pPr>
            <a:lvl6pPr marL="148590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6pPr>
            <a:lvl7pPr marL="178308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7pPr>
            <a:lvl8pPr marL="208026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8pPr>
            <a:lvl9pPr marL="237744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F88-FC12-4AF6-BC20-C92DACB4995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B013-6A61-4431-AE7A-E5D949DA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49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623" y="1582208"/>
            <a:ext cx="2526030" cy="3771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8948" y="1582208"/>
            <a:ext cx="2526030" cy="3771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F88-FC12-4AF6-BC20-C92DACB4995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B013-6A61-4431-AE7A-E5D949DA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7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97" y="316443"/>
            <a:ext cx="5126355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9397" y="1457008"/>
            <a:ext cx="2514421" cy="714057"/>
          </a:xfrm>
        </p:spPr>
        <p:txBody>
          <a:bodyPr anchor="b"/>
          <a:lstStyle>
            <a:lvl1pPr marL="0" indent="0">
              <a:buNone/>
              <a:defRPr sz="1560" b="1"/>
            </a:lvl1pPr>
            <a:lvl2pPr marL="297180" indent="0">
              <a:buNone/>
              <a:defRPr sz="1300" b="1"/>
            </a:lvl2pPr>
            <a:lvl3pPr marL="594360" indent="0">
              <a:buNone/>
              <a:defRPr sz="1170" b="1"/>
            </a:lvl3pPr>
            <a:lvl4pPr marL="891540" indent="0">
              <a:buNone/>
              <a:defRPr sz="1040" b="1"/>
            </a:lvl4pPr>
            <a:lvl5pPr marL="1188720" indent="0">
              <a:buNone/>
              <a:defRPr sz="1040" b="1"/>
            </a:lvl5pPr>
            <a:lvl6pPr marL="1485900" indent="0">
              <a:buNone/>
              <a:defRPr sz="1040" b="1"/>
            </a:lvl6pPr>
            <a:lvl7pPr marL="1783080" indent="0">
              <a:buNone/>
              <a:defRPr sz="1040" b="1"/>
            </a:lvl7pPr>
            <a:lvl8pPr marL="2080260" indent="0">
              <a:buNone/>
              <a:defRPr sz="1040" b="1"/>
            </a:lvl8pPr>
            <a:lvl9pPr marL="2377440" indent="0">
              <a:buNone/>
              <a:defRPr sz="1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397" y="2171065"/>
            <a:ext cx="2514421" cy="31933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08948" y="1457008"/>
            <a:ext cx="2526804" cy="714057"/>
          </a:xfrm>
        </p:spPr>
        <p:txBody>
          <a:bodyPr anchor="b"/>
          <a:lstStyle>
            <a:lvl1pPr marL="0" indent="0">
              <a:buNone/>
              <a:defRPr sz="1560" b="1"/>
            </a:lvl1pPr>
            <a:lvl2pPr marL="297180" indent="0">
              <a:buNone/>
              <a:defRPr sz="1300" b="1"/>
            </a:lvl2pPr>
            <a:lvl3pPr marL="594360" indent="0">
              <a:buNone/>
              <a:defRPr sz="1170" b="1"/>
            </a:lvl3pPr>
            <a:lvl4pPr marL="891540" indent="0">
              <a:buNone/>
              <a:defRPr sz="1040" b="1"/>
            </a:lvl4pPr>
            <a:lvl5pPr marL="1188720" indent="0">
              <a:buNone/>
              <a:defRPr sz="1040" b="1"/>
            </a:lvl5pPr>
            <a:lvl6pPr marL="1485900" indent="0">
              <a:buNone/>
              <a:defRPr sz="1040" b="1"/>
            </a:lvl6pPr>
            <a:lvl7pPr marL="1783080" indent="0">
              <a:buNone/>
              <a:defRPr sz="1040" b="1"/>
            </a:lvl7pPr>
            <a:lvl8pPr marL="2080260" indent="0">
              <a:buNone/>
              <a:defRPr sz="1040" b="1"/>
            </a:lvl8pPr>
            <a:lvl9pPr marL="2377440" indent="0">
              <a:buNone/>
              <a:defRPr sz="1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08948" y="2171065"/>
            <a:ext cx="2526804" cy="31933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F88-FC12-4AF6-BC20-C92DACB4995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B013-6A61-4431-AE7A-E5D949DA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3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F88-FC12-4AF6-BC20-C92DACB4995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B013-6A61-4431-AE7A-E5D949DA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8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F88-FC12-4AF6-BC20-C92DACB4995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B013-6A61-4431-AE7A-E5D949DA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5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97" y="396240"/>
            <a:ext cx="1916966" cy="1386840"/>
          </a:xfrm>
        </p:spPr>
        <p:txBody>
          <a:bodyPr anchor="b"/>
          <a:lstStyle>
            <a:lvl1pPr>
              <a:defRPr sz="20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6804" y="855770"/>
            <a:ext cx="3008948" cy="4223808"/>
          </a:xfrm>
        </p:spPr>
        <p:txBody>
          <a:bodyPr/>
          <a:lstStyle>
            <a:lvl1pPr>
              <a:defRPr sz="2080"/>
            </a:lvl1pPr>
            <a:lvl2pPr>
              <a:defRPr sz="1820"/>
            </a:lvl2pPr>
            <a:lvl3pPr>
              <a:defRPr sz="156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397" y="1783080"/>
            <a:ext cx="1916966" cy="3303376"/>
          </a:xfrm>
        </p:spPr>
        <p:txBody>
          <a:bodyPr/>
          <a:lstStyle>
            <a:lvl1pPr marL="0" indent="0">
              <a:buNone/>
              <a:defRPr sz="1040"/>
            </a:lvl1pPr>
            <a:lvl2pPr marL="297180" indent="0">
              <a:buNone/>
              <a:defRPr sz="910"/>
            </a:lvl2pPr>
            <a:lvl3pPr marL="594360" indent="0">
              <a:buNone/>
              <a:defRPr sz="780"/>
            </a:lvl3pPr>
            <a:lvl4pPr marL="891540" indent="0">
              <a:buNone/>
              <a:defRPr sz="650"/>
            </a:lvl4pPr>
            <a:lvl5pPr marL="1188720" indent="0">
              <a:buNone/>
              <a:defRPr sz="650"/>
            </a:lvl5pPr>
            <a:lvl6pPr marL="1485900" indent="0">
              <a:buNone/>
              <a:defRPr sz="650"/>
            </a:lvl6pPr>
            <a:lvl7pPr marL="1783080" indent="0">
              <a:buNone/>
              <a:defRPr sz="650"/>
            </a:lvl7pPr>
            <a:lvl8pPr marL="2080260" indent="0">
              <a:buNone/>
              <a:defRPr sz="650"/>
            </a:lvl8pPr>
            <a:lvl9pPr marL="2377440" indent="0">
              <a:buNone/>
              <a:defRPr sz="6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F88-FC12-4AF6-BC20-C92DACB4995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B013-6A61-4431-AE7A-E5D949DA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4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97" y="396240"/>
            <a:ext cx="1916966" cy="1386840"/>
          </a:xfrm>
        </p:spPr>
        <p:txBody>
          <a:bodyPr anchor="b"/>
          <a:lstStyle>
            <a:lvl1pPr>
              <a:defRPr sz="20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26804" y="855770"/>
            <a:ext cx="3008948" cy="4223808"/>
          </a:xfrm>
        </p:spPr>
        <p:txBody>
          <a:bodyPr anchor="t"/>
          <a:lstStyle>
            <a:lvl1pPr marL="0" indent="0">
              <a:buNone/>
              <a:defRPr sz="2080"/>
            </a:lvl1pPr>
            <a:lvl2pPr marL="297180" indent="0">
              <a:buNone/>
              <a:defRPr sz="1820"/>
            </a:lvl2pPr>
            <a:lvl3pPr marL="594360" indent="0">
              <a:buNone/>
              <a:defRPr sz="1560"/>
            </a:lvl3pPr>
            <a:lvl4pPr marL="891540" indent="0">
              <a:buNone/>
              <a:defRPr sz="1300"/>
            </a:lvl4pPr>
            <a:lvl5pPr marL="1188720" indent="0">
              <a:buNone/>
              <a:defRPr sz="1300"/>
            </a:lvl5pPr>
            <a:lvl6pPr marL="1485900" indent="0">
              <a:buNone/>
              <a:defRPr sz="1300"/>
            </a:lvl6pPr>
            <a:lvl7pPr marL="1783080" indent="0">
              <a:buNone/>
              <a:defRPr sz="1300"/>
            </a:lvl7pPr>
            <a:lvl8pPr marL="2080260" indent="0">
              <a:buNone/>
              <a:defRPr sz="1300"/>
            </a:lvl8pPr>
            <a:lvl9pPr marL="2377440" indent="0">
              <a:buNone/>
              <a:defRPr sz="13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397" y="1783080"/>
            <a:ext cx="1916966" cy="3303376"/>
          </a:xfrm>
        </p:spPr>
        <p:txBody>
          <a:bodyPr/>
          <a:lstStyle>
            <a:lvl1pPr marL="0" indent="0">
              <a:buNone/>
              <a:defRPr sz="1040"/>
            </a:lvl1pPr>
            <a:lvl2pPr marL="297180" indent="0">
              <a:buNone/>
              <a:defRPr sz="910"/>
            </a:lvl2pPr>
            <a:lvl3pPr marL="594360" indent="0">
              <a:buNone/>
              <a:defRPr sz="780"/>
            </a:lvl3pPr>
            <a:lvl4pPr marL="891540" indent="0">
              <a:buNone/>
              <a:defRPr sz="650"/>
            </a:lvl4pPr>
            <a:lvl5pPr marL="1188720" indent="0">
              <a:buNone/>
              <a:defRPr sz="650"/>
            </a:lvl5pPr>
            <a:lvl6pPr marL="1485900" indent="0">
              <a:buNone/>
              <a:defRPr sz="650"/>
            </a:lvl6pPr>
            <a:lvl7pPr marL="1783080" indent="0">
              <a:buNone/>
              <a:defRPr sz="650"/>
            </a:lvl7pPr>
            <a:lvl8pPr marL="2080260" indent="0">
              <a:buNone/>
              <a:defRPr sz="650"/>
            </a:lvl8pPr>
            <a:lvl9pPr marL="2377440" indent="0">
              <a:buNone/>
              <a:defRPr sz="6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2F88-FC12-4AF6-BC20-C92DACB4995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B013-6A61-4431-AE7A-E5D949DA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1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8623" y="316443"/>
            <a:ext cx="5126355" cy="1148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623" y="1582208"/>
            <a:ext cx="5126355" cy="3771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8623" y="5508838"/>
            <a:ext cx="133731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2F88-FC12-4AF6-BC20-C92DACB49950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68818" y="5508838"/>
            <a:ext cx="2005965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7668" y="5508838"/>
            <a:ext cx="133731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4B013-6A61-4431-AE7A-E5D949DA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5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594360" rtl="0" eaLnBrk="1" latinLnBrk="0" hangingPunct="1">
        <a:lnSpc>
          <a:spcPct val="90000"/>
        </a:lnSpc>
        <a:spcBef>
          <a:spcPct val="0"/>
        </a:spcBef>
        <a:buNone/>
        <a:defRPr sz="2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8590" indent="-148590" algn="l" defTabSz="59436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1820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indent="-148590" algn="l" defTabSz="59436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56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48590" algn="l" defTabSz="59436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40130" indent="-148590" algn="l" defTabSz="59436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70" kern="1200">
          <a:solidFill>
            <a:schemeClr val="tx1"/>
          </a:solidFill>
          <a:latin typeface="+mn-lt"/>
          <a:ea typeface="+mn-ea"/>
          <a:cs typeface="+mn-cs"/>
        </a:defRPr>
      </a:lvl4pPr>
      <a:lvl5pPr marL="1337310" indent="-148590" algn="l" defTabSz="59436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70" kern="1200">
          <a:solidFill>
            <a:schemeClr val="tx1"/>
          </a:solidFill>
          <a:latin typeface="+mn-lt"/>
          <a:ea typeface="+mn-ea"/>
          <a:cs typeface="+mn-cs"/>
        </a:defRPr>
      </a:lvl5pPr>
      <a:lvl6pPr marL="1634490" indent="-148590" algn="l" defTabSz="59436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70" kern="1200">
          <a:solidFill>
            <a:schemeClr val="tx1"/>
          </a:solidFill>
          <a:latin typeface="+mn-lt"/>
          <a:ea typeface="+mn-ea"/>
          <a:cs typeface="+mn-cs"/>
        </a:defRPr>
      </a:lvl6pPr>
      <a:lvl7pPr marL="1931670" indent="-148590" algn="l" defTabSz="59436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70" kern="1200">
          <a:solidFill>
            <a:schemeClr val="tx1"/>
          </a:solidFill>
          <a:latin typeface="+mn-lt"/>
          <a:ea typeface="+mn-ea"/>
          <a:cs typeface="+mn-cs"/>
        </a:defRPr>
      </a:lvl7pPr>
      <a:lvl8pPr marL="2228850" indent="-148590" algn="l" defTabSz="59436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70" kern="1200">
          <a:solidFill>
            <a:schemeClr val="tx1"/>
          </a:solidFill>
          <a:latin typeface="+mn-lt"/>
          <a:ea typeface="+mn-ea"/>
          <a:cs typeface="+mn-cs"/>
        </a:defRPr>
      </a:lvl8pPr>
      <a:lvl9pPr marL="2526030" indent="-148590" algn="l" defTabSz="59436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2pPr>
      <a:lvl3pPr marL="59436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5pPr>
      <a:lvl6pPr marL="148590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7pPr>
      <a:lvl8pPr marL="208026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algn="l" defTabSz="594360" rtl="0" eaLnBrk="1" latinLnBrk="0" hangingPunct="1">
        <a:defRPr sz="11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8" Type="http://schemas.openxmlformats.org/officeDocument/2006/relationships/image" Target="../media/image10.png"/><Relationship Id="rId26" Type="http://schemas.openxmlformats.org/officeDocument/2006/relationships/image" Target="../media/image19.png"/><Relationship Id="rId3" Type="http://schemas.openxmlformats.org/officeDocument/2006/relationships/image" Target="../media/image1.png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7" Type="http://schemas.openxmlformats.org/officeDocument/2006/relationships/image" Target="../media/image9.png"/><Relationship Id="rId25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../media/image17.png"/><Relationship Id="rId15" Type="http://schemas.openxmlformats.org/officeDocument/2006/relationships/image" Target="../media/image13.png"/><Relationship Id="rId23" Type="http://schemas.openxmlformats.org/officeDocument/2006/relationships/image" Target="../media/image16.png"/><Relationship Id="rId10" Type="http://schemas.openxmlformats.org/officeDocument/2006/relationships/image" Target="../media/image3.png"/><Relationship Id="rId19" Type="http://schemas.openxmlformats.org/officeDocument/2006/relationships/image" Target="../media/image14.png"/><Relationship Id="rId9" Type="http://schemas.openxmlformats.org/officeDocument/2006/relationships/image" Target="../media/image2.png"/><Relationship Id="rId22" Type="http://schemas.openxmlformats.org/officeDocument/2006/relationships/image" Target="../media/image15.png"/><Relationship Id="rId27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30.png"/><Relationship Id="rId18" Type="http://schemas.openxmlformats.org/officeDocument/2006/relationships/image" Target="../media/image331.png"/><Relationship Id="rId3" Type="http://schemas.openxmlformats.org/officeDocument/2006/relationships/image" Target="../media/image110.png"/><Relationship Id="rId12" Type="http://schemas.openxmlformats.org/officeDocument/2006/relationships/image" Target="../media/image100.png"/><Relationship Id="rId7" Type="http://schemas.openxmlformats.org/officeDocument/2006/relationships/image" Target="../media/image50.pn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5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1.png"/><Relationship Id="rId15" Type="http://schemas.openxmlformats.org/officeDocument/2006/relationships/image" Target="../media/image240.png"/><Relationship Id="rId10" Type="http://schemas.openxmlformats.org/officeDocument/2006/relationships/image" Target="../media/image80.png"/><Relationship Id="rId9" Type="http://schemas.openxmlformats.org/officeDocument/2006/relationships/image" Target="../media/image31.png"/><Relationship Id="rId4" Type="http://schemas.openxmlformats.org/officeDocument/2006/relationships/image" Target="../media/image290.png"/><Relationship Id="rId14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280.png"/><Relationship Id="rId21" Type="http://schemas.openxmlformats.org/officeDocument/2006/relationships/image" Target="../media/image47.png"/><Relationship Id="rId7" Type="http://schemas.openxmlformats.org/officeDocument/2006/relationships/image" Target="../media/image330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0.png"/><Relationship Id="rId11" Type="http://schemas.openxmlformats.org/officeDocument/2006/relationships/image" Target="../media/image37.png"/><Relationship Id="rId5" Type="http://schemas.openxmlformats.org/officeDocument/2006/relationships/image" Target="../media/image310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Relationship Id="rId22" Type="http://schemas.openxmlformats.org/officeDocument/2006/relationships/image" Target="../media/image4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480.png"/><Relationship Id="rId18" Type="http://schemas.openxmlformats.org/officeDocument/2006/relationships/image" Target="../media/image270.png"/><Relationship Id="rId3" Type="http://schemas.openxmlformats.org/officeDocument/2006/relationships/image" Target="../media/image110.png"/><Relationship Id="rId7" Type="http://schemas.openxmlformats.org/officeDocument/2006/relationships/image" Target="../media/image50.png"/><Relationship Id="rId12" Type="http://schemas.openxmlformats.org/officeDocument/2006/relationships/image" Target="../media/image130.png"/><Relationship Id="rId17" Type="http://schemas.openxmlformats.org/officeDocument/2006/relationships/image" Target="../media/image170.png"/><Relationship Id="rId2" Type="http://schemas.openxmlformats.org/officeDocument/2006/relationships/notesSlide" Target="../notesSlides/notesSlide5.xml"/><Relationship Id="rId20" Type="http://schemas.openxmlformats.org/officeDocument/2006/relationships/image" Target="../media/image4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120.png"/><Relationship Id="rId5" Type="http://schemas.openxmlformats.org/officeDocument/2006/relationships/image" Target="../media/image221.png"/><Relationship Id="rId15" Type="http://schemas.openxmlformats.org/officeDocument/2006/relationships/image" Target="../media/image160.png"/><Relationship Id="rId10" Type="http://schemas.openxmlformats.org/officeDocument/2006/relationships/image" Target="../media/image31.png"/><Relationship Id="rId19" Type="http://schemas.openxmlformats.org/officeDocument/2006/relationships/image" Target="../media/image190.png"/><Relationship Id="rId4" Type="http://schemas.openxmlformats.org/officeDocument/2006/relationships/image" Target="../media/image290.png"/><Relationship Id="rId9" Type="http://schemas.openxmlformats.org/officeDocument/2006/relationships/image" Target="../media/image111.png"/><Relationship Id="rId14" Type="http://schemas.openxmlformats.org/officeDocument/2006/relationships/image" Target="../media/image15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480.png"/><Relationship Id="rId18" Type="http://schemas.openxmlformats.org/officeDocument/2006/relationships/image" Target="../media/image270.png"/><Relationship Id="rId3" Type="http://schemas.openxmlformats.org/officeDocument/2006/relationships/image" Target="../media/image110.png"/><Relationship Id="rId21" Type="http://schemas.openxmlformats.org/officeDocument/2006/relationships/image" Target="../media/image51.png"/><Relationship Id="rId7" Type="http://schemas.openxmlformats.org/officeDocument/2006/relationships/image" Target="../media/image50.png"/><Relationship Id="rId12" Type="http://schemas.openxmlformats.org/officeDocument/2006/relationships/image" Target="../media/image210.png"/><Relationship Id="rId17" Type="http://schemas.openxmlformats.org/officeDocument/2006/relationships/image" Target="../media/image17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120.png"/><Relationship Id="rId5" Type="http://schemas.openxmlformats.org/officeDocument/2006/relationships/image" Target="../media/image221.png"/><Relationship Id="rId15" Type="http://schemas.openxmlformats.org/officeDocument/2006/relationships/image" Target="../media/image220.png"/><Relationship Id="rId10" Type="http://schemas.openxmlformats.org/officeDocument/2006/relationships/image" Target="../media/image31.png"/><Relationship Id="rId19" Type="http://schemas.openxmlformats.org/officeDocument/2006/relationships/image" Target="../media/image190.png"/><Relationship Id="rId4" Type="http://schemas.openxmlformats.org/officeDocument/2006/relationships/image" Target="../media/image290.png"/><Relationship Id="rId9" Type="http://schemas.openxmlformats.org/officeDocument/2006/relationships/image" Target="../media/image200.png"/><Relationship Id="rId14" Type="http://schemas.openxmlformats.org/officeDocument/2006/relationships/image" Target="../media/image1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3.png"/><Relationship Id="rId18" Type="http://schemas.openxmlformats.org/officeDocument/2006/relationships/image" Target="../media/image68.png"/><Relationship Id="rId3" Type="http://schemas.openxmlformats.org/officeDocument/2006/relationships/image" Target="../media/image52.png"/><Relationship Id="rId21" Type="http://schemas.openxmlformats.org/officeDocument/2006/relationships/image" Target="../media/image71.png"/><Relationship Id="rId7" Type="http://schemas.openxmlformats.org/officeDocument/2006/relationships/image" Target="../media/image56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66.png"/><Relationship Id="rId20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png"/><Relationship Id="rId11" Type="http://schemas.openxmlformats.org/officeDocument/2006/relationships/image" Target="../media/image61.png"/><Relationship Id="rId5" Type="http://schemas.openxmlformats.org/officeDocument/2006/relationships/image" Target="../media/image54.png"/><Relationship Id="rId15" Type="http://schemas.openxmlformats.org/officeDocument/2006/relationships/image" Target="../media/image65.png"/><Relationship Id="rId23" Type="http://schemas.openxmlformats.org/officeDocument/2006/relationships/image" Target="../media/image73.png"/><Relationship Id="rId10" Type="http://schemas.openxmlformats.org/officeDocument/2006/relationships/image" Target="../media/image59.png"/><Relationship Id="rId19" Type="http://schemas.openxmlformats.org/officeDocument/2006/relationships/image" Target="../media/image6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Relationship Id="rId14" Type="http://schemas.openxmlformats.org/officeDocument/2006/relationships/image" Target="../media/image64.png"/><Relationship Id="rId22" Type="http://schemas.openxmlformats.org/officeDocument/2006/relationships/image" Target="../media/image7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5.png"/><Relationship Id="rId18" Type="http://schemas.openxmlformats.org/officeDocument/2006/relationships/image" Target="../media/image90.png"/><Relationship Id="rId3" Type="http://schemas.openxmlformats.org/officeDocument/2006/relationships/image" Target="../media/image74.png"/><Relationship Id="rId21" Type="http://schemas.openxmlformats.org/officeDocument/2006/relationships/image" Target="../media/image93.png"/><Relationship Id="rId7" Type="http://schemas.openxmlformats.org/officeDocument/2006/relationships/image" Target="../media/image78.png"/><Relationship Id="rId12" Type="http://schemas.openxmlformats.org/officeDocument/2006/relationships/image" Target="../media/image84.png"/><Relationship Id="rId17" Type="http://schemas.openxmlformats.org/officeDocument/2006/relationships/image" Target="../media/image89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88.png"/><Relationship Id="rId20" Type="http://schemas.openxmlformats.org/officeDocument/2006/relationships/image" Target="../media/image9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7.png"/><Relationship Id="rId11" Type="http://schemas.openxmlformats.org/officeDocument/2006/relationships/image" Target="../media/image83.png"/><Relationship Id="rId24" Type="http://schemas.openxmlformats.org/officeDocument/2006/relationships/image" Target="../media/image96.png"/><Relationship Id="rId5" Type="http://schemas.openxmlformats.org/officeDocument/2006/relationships/image" Target="../media/image76.png"/><Relationship Id="rId15" Type="http://schemas.openxmlformats.org/officeDocument/2006/relationships/image" Target="../media/image87.png"/><Relationship Id="rId23" Type="http://schemas.openxmlformats.org/officeDocument/2006/relationships/image" Target="../media/image95.png"/><Relationship Id="rId10" Type="http://schemas.openxmlformats.org/officeDocument/2006/relationships/image" Target="../media/image82.png"/><Relationship Id="rId19" Type="http://schemas.openxmlformats.org/officeDocument/2006/relationships/image" Target="../media/image91.png"/><Relationship Id="rId4" Type="http://schemas.openxmlformats.org/officeDocument/2006/relationships/image" Target="../media/image75.png"/><Relationship Id="rId9" Type="http://schemas.openxmlformats.org/officeDocument/2006/relationships/image" Target="../media/image81.png"/><Relationship Id="rId14" Type="http://schemas.openxmlformats.org/officeDocument/2006/relationships/image" Target="../media/image86.png"/><Relationship Id="rId22" Type="http://schemas.openxmlformats.org/officeDocument/2006/relationships/image" Target="../media/image9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52150" y="2113732"/>
            <a:ext cx="1829566" cy="17177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5" name="Rectangle 264"/>
              <p:cNvSpPr/>
              <p:nvPr/>
            </p:nvSpPr>
            <p:spPr>
              <a:xfrm>
                <a:off x="483650" y="2801182"/>
                <a:ext cx="481481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265" name="Rectangle 2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50" y="2801182"/>
                <a:ext cx="481481" cy="230832"/>
              </a:xfrm>
              <a:prstGeom prst="rect">
                <a:avLst/>
              </a:prstGeom>
              <a:blipFill rotWithShape="0">
                <a:blip r:embed="rId3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1" name="Straight Arrow Connector 270"/>
          <p:cNvCxnSpPr/>
          <p:nvPr/>
        </p:nvCxnSpPr>
        <p:spPr>
          <a:xfrm>
            <a:off x="924754" y="2914219"/>
            <a:ext cx="228600" cy="385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Rectangle 276"/>
          <p:cNvSpPr/>
          <p:nvPr/>
        </p:nvSpPr>
        <p:spPr>
          <a:xfrm>
            <a:off x="381489" y="3004544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Geometric </a:t>
            </a:r>
          </a:p>
          <a:p>
            <a:pPr algn="ctr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" name="Rectangle 275"/>
              <p:cNvSpPr/>
              <p:nvPr/>
            </p:nvSpPr>
            <p:spPr>
              <a:xfrm>
                <a:off x="3290033" y="2649968"/>
                <a:ext cx="58084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900">
                              <a:latin typeface="Cambria Math" panose="02040503050406030204" pitchFamily="18" charset="0"/>
                            </a:rPr>
                            <m:t>lo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9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276" name="Rectangle 2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033" y="1964168"/>
                <a:ext cx="580846" cy="230832"/>
              </a:xfrm>
              <a:prstGeom prst="rect">
                <a:avLst/>
              </a:prstGeom>
              <a:blipFill rotWithShape="0">
                <a:blip r:embed="rId6"/>
                <a:stretch>
                  <a:fillRect r="-18947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290033" y="3243978"/>
                <a:ext cx="58084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900">
                              <a:latin typeface="Cambria Math" panose="02040503050406030204" pitchFamily="18" charset="0"/>
                            </a:rPr>
                            <m:t>lo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9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033" y="2558178"/>
                <a:ext cx="580846" cy="230832"/>
              </a:xfrm>
              <a:prstGeom prst="rect">
                <a:avLst/>
              </a:prstGeom>
              <a:blipFill rotWithShape="0">
                <a:blip r:embed="rId7"/>
                <a:stretch>
                  <a:fillRect r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290033" y="2066705"/>
                <a:ext cx="58084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900">
                              <a:latin typeface="Cambria Math" panose="02040503050406030204" pitchFamily="18" charset="0"/>
                            </a:rPr>
                            <m:t>lo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9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;1]</m:t>
                      </m:r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033" y="1380905"/>
                <a:ext cx="580846" cy="230832"/>
              </a:xfrm>
              <a:prstGeom prst="rect">
                <a:avLst/>
              </a:prstGeom>
              <a:blipFill rotWithShape="0">
                <a:blip r:embed="rId8"/>
                <a:stretch>
                  <a:fillRect r="-18947"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/>
          <p:cNvSpPr/>
          <p:nvPr/>
        </p:nvSpPr>
        <p:spPr>
          <a:xfrm flipH="1">
            <a:off x="3953519" y="2114117"/>
            <a:ext cx="702212" cy="171770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2" name="Straight Arrow Connector 271"/>
          <p:cNvCxnSpPr/>
          <p:nvPr/>
        </p:nvCxnSpPr>
        <p:spPr>
          <a:xfrm flipV="1">
            <a:off x="4606358" y="2914602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4" name="Rounded Rectangle 273"/>
              <p:cNvSpPr/>
              <p:nvPr/>
            </p:nvSpPr>
            <p:spPr>
              <a:xfrm flipH="1">
                <a:off x="4005058" y="2786909"/>
                <a:ext cx="594360" cy="255389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𝒢</m:t>
                          </m:r>
                        </m:e>
                        <m:sub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9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4" name="Rounded Rectangle 2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005058" y="2786909"/>
                <a:ext cx="594360" cy="255389"/>
              </a:xfrm>
              <a:prstGeom prst="round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ounded Rectangle 23"/>
              <p:cNvSpPr/>
              <p:nvPr/>
            </p:nvSpPr>
            <p:spPr>
              <a:xfrm flipH="1">
                <a:off x="4005058" y="3380919"/>
                <a:ext cx="594360" cy="255389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𝒢</m:t>
                          </m:r>
                        </m:e>
                        <m:sub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9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ounded 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005058" y="3380919"/>
                <a:ext cx="594360" cy="255389"/>
              </a:xfrm>
              <a:prstGeom prst="round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ounded Rectangle 29"/>
              <p:cNvSpPr/>
              <p:nvPr/>
            </p:nvSpPr>
            <p:spPr>
              <a:xfrm flipH="1">
                <a:off x="4005058" y="2203646"/>
                <a:ext cx="594360" cy="255389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𝒢</m:t>
                          </m:r>
                        </m:e>
                        <m:sub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9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ounded 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005058" y="2203646"/>
                <a:ext cx="594360" cy="255389"/>
              </a:xfrm>
              <a:prstGeom prst="round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 rot="16200000" flipV="1">
            <a:off x="4513124" y="2424277"/>
            <a:ext cx="502920" cy="317047"/>
          </a:xfrm>
          <a:prstGeom prst="bentConnector3">
            <a:avLst>
              <a:gd name="adj1" fmla="val 100781"/>
            </a:avLst>
          </a:prstGeom>
          <a:ln w="127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 flipH="1">
            <a:off x="4189900" y="2508446"/>
            <a:ext cx="228600" cy="824836"/>
            <a:chOff x="3805725" y="1822261"/>
            <a:chExt cx="228600" cy="824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0" name="Rectangle 49"/>
          <p:cNvSpPr/>
          <p:nvPr/>
        </p:nvSpPr>
        <p:spPr>
          <a:xfrm>
            <a:off x="0" y="0"/>
            <a:ext cx="5943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Generalized sampling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theorem (GST)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 of DSR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3311233" y="2914602"/>
            <a:ext cx="6858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3311233" y="3508612"/>
            <a:ext cx="6858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3311233" y="2331339"/>
            <a:ext cx="6858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1993461" y="2114117"/>
            <a:ext cx="1365698" cy="171770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ounded Rectangle 98"/>
              <p:cNvSpPr/>
              <p:nvPr/>
            </p:nvSpPr>
            <p:spPr>
              <a:xfrm>
                <a:off x="2120140" y="2786909"/>
                <a:ext cx="914400" cy="255389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ℳ</m:t>
                          </m:r>
                        </m:e>
                        <m:sub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𝒟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9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9" name="Rounded 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140" y="2786909"/>
                <a:ext cx="914400" cy="255389"/>
              </a:xfrm>
              <a:prstGeom prst="round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1" name="Straight Arrow Connector 100"/>
          <p:cNvCxnSpPr/>
          <p:nvPr/>
        </p:nvCxnSpPr>
        <p:spPr>
          <a:xfrm flipV="1">
            <a:off x="3034118" y="2914602"/>
            <a:ext cx="109728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ounded Rectangle 101"/>
              <p:cNvSpPr/>
              <p:nvPr/>
            </p:nvSpPr>
            <p:spPr>
              <a:xfrm>
                <a:off x="2120140" y="3380919"/>
                <a:ext cx="914400" cy="255389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ℳ</m:t>
                          </m:r>
                        </m:e>
                        <m:sub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𝒟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9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2" name="Rounded 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140" y="3380919"/>
                <a:ext cx="914400" cy="255389"/>
              </a:xfrm>
              <a:prstGeom prst="round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Straight Arrow Connector 103"/>
          <p:cNvCxnSpPr/>
          <p:nvPr/>
        </p:nvCxnSpPr>
        <p:spPr>
          <a:xfrm flipV="1">
            <a:off x="3034118" y="3508612"/>
            <a:ext cx="109728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ounded Rectangle 104"/>
              <p:cNvSpPr/>
              <p:nvPr/>
            </p:nvSpPr>
            <p:spPr>
              <a:xfrm>
                <a:off x="2120139" y="2203646"/>
                <a:ext cx="914400" cy="255389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ℳ</m:t>
                          </m:r>
                        </m:e>
                        <m:sub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𝒟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9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5" name="Rounded 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139" y="2203646"/>
                <a:ext cx="914400" cy="255389"/>
              </a:xfrm>
              <a:prstGeom prst="round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7" name="Straight Arrow Connector 106"/>
          <p:cNvCxnSpPr/>
          <p:nvPr/>
        </p:nvCxnSpPr>
        <p:spPr>
          <a:xfrm flipV="1">
            <a:off x="3034118" y="2331339"/>
            <a:ext cx="109728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34"/>
          <p:cNvCxnSpPr/>
          <p:nvPr/>
        </p:nvCxnSpPr>
        <p:spPr>
          <a:xfrm rot="5400000" flipH="1" flipV="1">
            <a:off x="1780916" y="2575600"/>
            <a:ext cx="579959" cy="91440"/>
          </a:xfrm>
          <a:prstGeom prst="bentConnector2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34"/>
          <p:cNvCxnSpPr/>
          <p:nvPr/>
        </p:nvCxnSpPr>
        <p:spPr>
          <a:xfrm rot="16200000" flipH="1">
            <a:off x="1780916" y="3155558"/>
            <a:ext cx="579959" cy="91440"/>
          </a:xfrm>
          <a:prstGeom prst="bentConnector2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/>
          <p:cNvGrpSpPr/>
          <p:nvPr/>
        </p:nvGrpSpPr>
        <p:grpSpPr>
          <a:xfrm>
            <a:off x="2368392" y="2508446"/>
            <a:ext cx="228600" cy="824836"/>
            <a:chOff x="3805725" y="1822261"/>
            <a:chExt cx="228600" cy="824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Rectangle 113"/>
                <p:cNvSpPr/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114" name="Rectangle 1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Rectangle 114"/>
                <p:cNvSpPr/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115" name="Rectangle 1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1" name="Group 110"/>
          <p:cNvGrpSpPr/>
          <p:nvPr/>
        </p:nvGrpSpPr>
        <p:grpSpPr>
          <a:xfrm>
            <a:off x="3108520" y="2508446"/>
            <a:ext cx="228600" cy="824836"/>
            <a:chOff x="3805725" y="1822261"/>
            <a:chExt cx="228600" cy="824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Rectangle 111"/>
                <p:cNvSpPr/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112" name="Rectangle 1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Rectangle 112"/>
                <p:cNvSpPr/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113" name="Rectangle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4683648" y="2740178"/>
                <a:ext cx="48148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648" y="2740178"/>
                <a:ext cx="481481" cy="338554"/>
              </a:xfrm>
              <a:prstGeom prst="rect">
                <a:avLst/>
              </a:prstGeom>
              <a:blipFill rotWithShape="0">
                <a:blip r:embed="rId20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6" name="Straight Arrow Connector 34"/>
          <p:cNvCxnSpPr/>
          <p:nvPr/>
        </p:nvCxnSpPr>
        <p:spPr>
          <a:xfrm rot="5400000">
            <a:off x="4513124" y="3098629"/>
            <a:ext cx="502920" cy="317047"/>
          </a:xfrm>
          <a:prstGeom prst="bentConnector3">
            <a:avLst>
              <a:gd name="adj1" fmla="val 100781"/>
            </a:avLst>
          </a:prstGeom>
          <a:ln w="127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V="1">
            <a:off x="5013461" y="2914602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 rot="16200000">
            <a:off x="4706860" y="2801051"/>
            <a:ext cx="117041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Reconstructed image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2983192" y="2740178"/>
                <a:ext cx="48148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⊗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192" y="2740178"/>
                <a:ext cx="481481" cy="338554"/>
              </a:xfrm>
              <a:prstGeom prst="rect">
                <a:avLst/>
              </a:prstGeom>
              <a:blipFill rotWithShape="0">
                <a:blip r:embed="rId21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2983192" y="3335148"/>
                <a:ext cx="48148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⊗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192" y="3335148"/>
                <a:ext cx="481481" cy="338554"/>
              </a:xfrm>
              <a:prstGeom prst="rect">
                <a:avLst/>
              </a:prstGeom>
              <a:blipFill rotWithShape="0">
                <a:blip r:embed="rId22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2983192" y="2159114"/>
                <a:ext cx="48148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⊗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192" y="2159114"/>
                <a:ext cx="481481" cy="338554"/>
              </a:xfrm>
              <a:prstGeom prst="rect">
                <a:avLst/>
              </a:prstGeom>
              <a:blipFill rotWithShape="0">
                <a:blip r:embed="rId23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1115878" y="3834880"/>
                <a:ext cx="1660340" cy="4478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,ℓ∈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ℤ</m:t>
                          </m:r>
                        </m:sub>
                        <m:sup/>
                        <m:e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lo</m:t>
                                  </m:r>
                                  <m: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−ℓ</m:t>
                              </m:r>
                              <m:sSub>
                                <m:sSub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lo</m:t>
                                  </m:r>
                                  <m: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878" y="3834880"/>
                <a:ext cx="1660340" cy="447880"/>
              </a:xfrm>
              <a:prstGeom prst="rect">
                <a:avLst/>
              </a:prstGeom>
              <a:blipFill rotWithShape="0">
                <a:blip r:embed="rId24"/>
                <a:stretch>
                  <a:fillRect l="-14706" t="-105405" b="-145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Arrow Connector 7"/>
          <p:cNvCxnSpPr/>
          <p:nvPr/>
        </p:nvCxnSpPr>
        <p:spPr>
          <a:xfrm flipV="1">
            <a:off x="2695724" y="3596310"/>
            <a:ext cx="528208" cy="465514"/>
          </a:xfrm>
          <a:prstGeom prst="bentConnector3">
            <a:avLst>
              <a:gd name="adj1" fmla="val 99590"/>
            </a:avLst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ounded Rectangle 91"/>
              <p:cNvSpPr/>
              <p:nvPr/>
            </p:nvSpPr>
            <p:spPr>
              <a:xfrm>
                <a:off x="1162591" y="2789124"/>
                <a:ext cx="594360" cy="255389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9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ℋ</m:t>
                      </m:r>
                      <m:r>
                        <a:rPr lang="en-US" sz="9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9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9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" name="Rounded 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591" y="2789124"/>
                <a:ext cx="594360" cy="255389"/>
              </a:xfrm>
              <a:prstGeom prst="roundRect">
                <a:avLst/>
              </a:prstGeom>
              <a:blipFill rotWithShape="0">
                <a:blip r:embed="rId2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Rectangle 92"/>
          <p:cNvSpPr/>
          <p:nvPr/>
        </p:nvSpPr>
        <p:spPr>
          <a:xfrm>
            <a:off x="1230465" y="3004544"/>
            <a:ext cx="457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OTF</a:t>
            </a:r>
          </a:p>
        </p:txBody>
      </p:sp>
      <p:cxnSp>
        <p:nvCxnSpPr>
          <p:cNvPr id="119" name="Straight Arrow Connector 118"/>
          <p:cNvCxnSpPr/>
          <p:nvPr/>
        </p:nvCxnSpPr>
        <p:spPr>
          <a:xfrm flipV="1">
            <a:off x="1758605" y="2914602"/>
            <a:ext cx="35801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urved Connector 119"/>
          <p:cNvCxnSpPr/>
          <p:nvPr/>
        </p:nvCxnSpPr>
        <p:spPr>
          <a:xfrm rot="16200000" flipV="1">
            <a:off x="1553216" y="2587208"/>
            <a:ext cx="403414" cy="254090"/>
          </a:xfrm>
          <a:prstGeom prst="curvedConnector3">
            <a:avLst>
              <a:gd name="adj1" fmla="val 50000"/>
            </a:avLst>
          </a:prstGeom>
          <a:ln w="6350" cap="flat">
            <a:solidFill>
              <a:schemeClr val="tx1"/>
            </a:solidFill>
            <a:headEnd type="oval" w="sm" len="sm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1219520" y="2143098"/>
            <a:ext cx="822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Band-limited </a:t>
            </a:r>
          </a:p>
          <a:p>
            <a:pPr algn="ctr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</a:p>
        </p:txBody>
      </p:sp>
      <p:cxnSp>
        <p:nvCxnSpPr>
          <p:cNvPr id="122" name="Straight Arrow Connector 121"/>
          <p:cNvCxnSpPr/>
          <p:nvPr/>
        </p:nvCxnSpPr>
        <p:spPr>
          <a:xfrm flipH="1" flipV="1">
            <a:off x="3223933" y="3000152"/>
            <a:ext cx="287467" cy="1061672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223426" y="4061824"/>
            <a:ext cx="466344" cy="0"/>
          </a:xfrm>
          <a:prstGeom prst="line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 flipV="1">
            <a:off x="3223934" y="2420282"/>
            <a:ext cx="463147" cy="1641543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0" name="Table 3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2134766"/>
                  </p:ext>
                </p:extLst>
              </p:nvPr>
            </p:nvGraphicFramePr>
            <p:xfrm>
              <a:off x="166564" y="497886"/>
              <a:ext cx="5610475" cy="96043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55151"/>
                    <a:gridCol w="4855324"/>
                  </a:tblGrid>
                  <a:tr h="18829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hi</m:t>
                                    </m:r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Inter sample spacing needed to guarantee that band-limited image 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d>
                                <m:dPr>
                                  <m:ctrlPr>
                                    <a:rPr lang="en-US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90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90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9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⊛</m:t>
                              </m:r>
                              <m:r>
                                <a:rPr lang="en-US" sz="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9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is not aliased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88294">
                    <a:tc>
                      <a:txBody>
                        <a:bodyPr/>
                        <a:lstStyle/>
                        <a:p>
                          <a:pPr marL="0" marR="0" indent="0" algn="ctr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lo</m:t>
                                    </m:r>
                                    <m: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hi</m:t>
                                    </m:r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Inter sample spacing that we can get away with according to the GST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8829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ℳ</m:t>
                                    </m:r>
                                  </m:e>
                                  <m:sub>
                                    <m: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𝜉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𝜂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Transfer</a:t>
                          </a:r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function induced by sub-pixel shifting of the object</a:t>
                          </a:r>
                          <a:endParaRPr lang="en-US" sz="900" i="1" baseline="0" dirty="0" smtClean="0"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7463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900" smtClean="0">
                                    <a:latin typeface="Cambria Math" panose="02040503050406030204" pitchFamily="18" charset="0"/>
                                  </a:rPr>
                                  <m:t>𝒟</m:t>
                                </m:r>
                                <m:d>
                                  <m:d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  <m: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Transfer function induced by low-resolution pixel geometry</a:t>
                          </a:r>
                          <a:r>
                            <a:rPr lang="en-US" sz="900" baseline="0" dirty="0" smtClean="0"/>
                            <a:t>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900" smtClean="0">
                                  <a:latin typeface="Cambria Math" panose="02040503050406030204" pitchFamily="18" charset="0"/>
                                </a:rPr>
                                <m:t>𝒟</m:t>
                              </m:r>
                              <m:d>
                                <m:dPr>
                                  <m:ctrlPr>
                                    <a:rPr lang="en-US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900" smtClean="0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  <m:r>
                                    <a:rPr lang="en-US" sz="900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900" smtClean="0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</m:d>
                              <m:r>
                                <a:rPr lang="en-US" sz="90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Sup>
                                <m:sSubSupPr>
                                  <m:ctrlPr>
                                    <a:rPr lang="en-US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smtClean="0">
                                      <a:latin typeface="Cambria Math" panose="02040503050406030204" pitchFamily="18" charset="0"/>
                                    </a:rPr>
                                    <m:t>lo</m:t>
                                  </m:r>
                                  <m: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  <m:sup>
                                  <m:r>
                                    <a:rPr lang="en-US" sz="9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m:rPr>
                                  <m:sty m:val="p"/>
                                </m:rPr>
                                <a:rPr lang="en-US" sz="900" smtClean="0">
                                  <a:latin typeface="Cambria Math" panose="02040503050406030204" pitchFamily="18" charset="0"/>
                                </a:rPr>
                                <m:t>sinc</m:t>
                              </m:r>
                              <m:r>
                                <a:rPr lang="en-US" sz="90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smtClean="0">
                                      <a:latin typeface="Cambria Math" panose="02040503050406030204" pitchFamily="18" charset="0"/>
                                    </a:rPr>
                                    <m:t>lo</m:t>
                                  </m:r>
                                  <m: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en-US" sz="900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en-US" sz="90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sty m:val="p"/>
                                </m:rPr>
                                <a:rPr lang="en-US" sz="900" smtClean="0">
                                  <a:latin typeface="Cambria Math" panose="02040503050406030204" pitchFamily="18" charset="0"/>
                                </a:rPr>
                                <m:t>sinc</m:t>
                              </m:r>
                              <m:r>
                                <a:rPr lang="en-US" sz="90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smtClean="0">
                                      <a:latin typeface="Cambria Math" panose="02040503050406030204" pitchFamily="18" charset="0"/>
                                    </a:rPr>
                                    <m:t>lo</m:t>
                                  </m:r>
                                  <m: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en-US" sz="900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  <m:r>
                                <a:rPr lang="en-US" sz="90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900" i="1" baseline="0" dirty="0" smtClean="0"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0" name="Table 3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2134766"/>
                  </p:ext>
                </p:extLst>
              </p:nvPr>
            </p:nvGraphicFramePr>
            <p:xfrm>
              <a:off x="166564" y="497886"/>
              <a:ext cx="5610475" cy="96043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55151"/>
                    <a:gridCol w="4855324"/>
                  </a:tblGrid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6"/>
                          <a:stretch>
                            <a:fillRect r="-643548" b="-31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6"/>
                          <a:stretch>
                            <a:fillRect l="-15558" r="-125" b="-318421"/>
                          </a:stretch>
                        </a:blipFill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6"/>
                          <a:stretch>
                            <a:fillRect t="-100000" r="-643548" b="-21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Inter sample spacing that we can get away with according to the GST</a:t>
                          </a:r>
                          <a:endParaRPr lang="en-US" sz="900" i="1" baseline="0" dirty="0" smtClean="0"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6"/>
                          <a:stretch>
                            <a:fillRect t="-200000" r="-643548" b="-11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Transfer</a:t>
                          </a:r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function induced by sub-pixel shifting of the object</a:t>
                          </a:r>
                          <a:endParaRPr lang="en-US" sz="900" i="1" baseline="0" dirty="0" smtClean="0"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7463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6"/>
                          <a:stretch>
                            <a:fillRect t="-253333" r="-6435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6"/>
                          <a:stretch>
                            <a:fillRect l="-15558" t="-253333" r="-12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66563" y="4276622"/>
                <a:ext cx="5614416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1200"/>
                  </a:lnSpc>
                </a:pPr>
                <a:r>
                  <a:rPr lang="en-US" sz="900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Observations</a:t>
                </a:r>
              </a:p>
              <a:p>
                <a:pPr marL="171450" indent="-171450" algn="just">
                  <a:lnSpc>
                    <a:spcPts val="1200"/>
                  </a:lnSpc>
                  <a:buFont typeface="Arial" panose="020B0604020202020204" pitchFamily="34" charset="0"/>
                  <a:buChar char="•"/>
                </a:pPr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MTF’s of the bank of filters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9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9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ℳ</m:t>
                                </m:r>
                              </m:e>
                              <m:sub>
                                <m:r>
                                  <a:rPr lang="en-US" sz="9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9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𝜉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𝜂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𝒟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𝜉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𝜂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 </m:t>
                            </m:r>
                          </m:e>
                        </m:d>
                      </m:e>
                      <m:sub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sup>
                    </m:sSubSup>
                  </m:oMath>
                </a14:m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identical. The only thing that changes is the PTF, on account of shifting of the object by amounts smaller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lo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(sub-pixel shifting)</a:t>
                </a:r>
                <a:endPara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1450" indent="-171450" algn="just">
                  <a:lnSpc>
                    <a:spcPts val="1200"/>
                  </a:lnSpc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Frequencies corresponding to nulls in </a:t>
                </a:r>
                <a14:m>
                  <m:oMath xmlns:m="http://schemas.openxmlformats.org/officeDocument/2006/math">
                    <m:r>
                      <a:rPr lang="en-US" sz="9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𝒟</m:t>
                    </m:r>
                    <m:d>
                      <m:dPr>
                        <m:ctrlPr>
                          <a:rPr lang="en-US" sz="9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9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en-US" sz="9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9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</m:d>
                    <m:r>
                      <a:rPr lang="en-US" sz="9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9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cannot be recovered using </a:t>
                </a:r>
                <a:r>
                  <a:rPr lang="en-US" sz="9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any amount of sub-pixel shifting</a:t>
                </a: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is because </a:t>
                </a: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sub-pixel shifting does not affect </a:t>
                </a:r>
                <a14:m>
                  <m:oMath xmlns:m="http://schemas.openxmlformats.org/officeDocument/2006/math">
                    <m:r>
                      <a:rPr lang="en-US" sz="9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𝒟</m:t>
                    </m:r>
                    <m:d>
                      <m:dPr>
                        <m:ctrlP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</m:d>
                    <m:r>
                      <a:rPr lang="en-US" sz="9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Consequently frequencies that are not resolved by the filter </a:t>
                </a:r>
                <a14:m>
                  <m:oMath xmlns:m="http://schemas.openxmlformats.org/officeDocument/2006/math"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𝒟</m:t>
                    </m:r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𝜉</m:t>
                    </m:r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𝜂</m:t>
                    </m:r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can never be reconstructed in the super-resolved image.</a:t>
                </a:r>
                <a:endPara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68275" lvl="1" algn="just">
                  <a:lnSpc>
                    <a:spcPts val="1200"/>
                  </a:lnSpc>
                </a:pPr>
                <a:r>
                  <a:rPr lang="en-US" sz="9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</a:t>
                </a:r>
                <a:r>
                  <a:rPr lang="en-US" sz="9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fact seems to have been conveniently ignored in DSR literature</a:t>
                </a: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168275" lvl="1" algn="just">
                  <a:lnSpc>
                    <a:spcPts val="1200"/>
                  </a:lnSpc>
                </a:pP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Proof:</a:t>
                </a:r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𝒟</m:t>
                    </m:r>
                    <m:d>
                      <m:dPr>
                        <m:ctrlP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</m:d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  <m:r>
                      <a:rPr lang="en-US" sz="9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900">
                        <a:latin typeface="Cambria Math" panose="02040503050406030204" pitchFamily="18" charset="0"/>
                      </a:rPr>
                      <m:t>sinc</m:t>
                    </m:r>
                    <m:d>
                      <m:dPr>
                        <m:ctrlPr>
                          <a:rPr lang="en-US" sz="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900">
                                <a:latin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900">
                                <a:latin typeface="Cambria Math" panose="02040503050406030204" pitchFamily="18" charset="0"/>
                              </a:rPr>
                              <m:t>lo</m:t>
                            </m:r>
                            <m:r>
                              <a:rPr lang="en-US" sz="90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sz="900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</m:d>
                    <m:r>
                      <a:rPr lang="en-US" sz="900" b="0" i="0" smtClean="0">
                        <a:latin typeface="Cambria Math" panose="02040503050406030204" pitchFamily="18" charset="0"/>
                      </a:rPr>
                      <m:t>=0 </m:t>
                    </m:r>
                    <m:r>
                      <m:rPr>
                        <m:sty m:val="p"/>
                      </m:rPr>
                      <a:rPr lang="en-US" sz="900" b="0" i="0" smtClean="0">
                        <a:latin typeface="Cambria Math" panose="02040503050406030204" pitchFamily="18" charset="0"/>
                      </a:rPr>
                      <m:t>or</m:t>
                    </m:r>
                    <m:r>
                      <a:rPr lang="en-US" sz="9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900">
                        <a:latin typeface="Cambria Math" panose="02040503050406030204" pitchFamily="18" charset="0"/>
                      </a:rPr>
                      <m:t>sinc</m:t>
                    </m:r>
                    <m:d>
                      <m:dPr>
                        <m:ctrlPr>
                          <a:rPr lang="en-US" sz="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900">
                                <a:latin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900">
                                <a:latin typeface="Cambria Math" panose="02040503050406030204" pitchFamily="18" charset="0"/>
                              </a:rPr>
                              <m:t>lo</m:t>
                            </m:r>
                            <m:r>
                              <a:rPr lang="en-US" sz="90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sz="90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</m:d>
                    <m:r>
                      <a:rPr lang="en-US" sz="900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This occurs when either </a:t>
                </a:r>
                <a14:m>
                  <m:oMath xmlns:m="http://schemas.openxmlformats.org/officeDocument/2006/math"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𝜉</m:t>
                    </m:r>
                  </m:oMath>
                </a14:m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𝜂</m:t>
                    </m:r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a harmonic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00" b="0" i="0" smtClean="0">
                            <a:latin typeface="Cambria Math" panose="02040503050406030204" pitchFamily="18" charset="0"/>
                          </a:rPr>
                          <m:t>1/</m:t>
                        </m:r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lo</m:t>
                        </m:r>
                        <m:r>
                          <a:rPr lang="en-US" sz="90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en-US" sz="9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68275" lvl="1" algn="just">
                  <a:lnSpc>
                    <a:spcPts val="1200"/>
                  </a:lnSpc>
                </a:pP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obvious that more the DSR gain </a:t>
                </a:r>
                <a14:m>
                  <m:oMath xmlns:m="http://schemas.openxmlformats.org/officeDocument/2006/math">
                    <m:r>
                      <a:rPr lang="en-US" sz="9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more the number of zeros due to </a:t>
                </a:r>
                <a14:m>
                  <m:oMath xmlns:m="http://schemas.openxmlformats.org/officeDocument/2006/math"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𝒟</m:t>
                    </m:r>
                    <m:d>
                      <m:dPr>
                        <m:ctrlP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</m:d>
                  </m:oMath>
                </a14:m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the interval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9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</m:e>
                    </m:d>
                    <m:r>
                      <a:rPr lang="en-US" sz="9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d>
                      <m:dPr>
                        <m:begChr m:val="|"/>
                        <m:endChr m:val="|"/>
                        <m:ctrlP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9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</m:d>
                    <m:r>
                      <a:rPr lang="en-US" sz="9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sSub>
                      <m:sSubPr>
                        <m:ctrlPr>
                          <a:rPr lang="en-US" sz="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00">
                            <a:latin typeface="Cambria Math" panose="02040503050406030204" pitchFamily="18" charset="0"/>
                          </a:rPr>
                          <m:t>1/</m:t>
                        </m:r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900" b="0" i="0" smtClean="0">
                            <a:latin typeface="Cambria Math" panose="02040503050406030204" pitchFamily="18" charset="0"/>
                          </a:rPr>
                          <m:t>hi</m:t>
                        </m:r>
                      </m:sub>
                    </m:sSub>
                  </m:oMath>
                </a14:m>
                <a:endPara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63" y="4276622"/>
                <a:ext cx="5614416" cy="1477328"/>
              </a:xfrm>
              <a:prstGeom prst="rect">
                <a:avLst/>
              </a:prstGeom>
              <a:blipFill rotWithShape="0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" name="Rectangle 131"/>
          <p:cNvSpPr/>
          <p:nvPr/>
        </p:nvSpPr>
        <p:spPr>
          <a:xfrm>
            <a:off x="166563" y="1523077"/>
            <a:ext cx="561441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</a:p>
          <a:p>
            <a:pPr algn="just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model is </a:t>
            </a:r>
            <a:r>
              <a:rPr lang="en-US" sz="9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incompatible</a:t>
            </a:r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the matrix formulation of DSR that relies on a blur matrix and a </a:t>
            </a:r>
            <a:r>
              <a:rPr lang="en-US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down-sampling </a:t>
            </a:r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matrix.</a:t>
            </a:r>
            <a:endParaRPr lang="en-US" sz="9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5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46554" y="2113733"/>
            <a:ext cx="3678708" cy="1571121"/>
            <a:chOff x="346554" y="2113733"/>
            <a:chExt cx="3678708" cy="1571121"/>
          </a:xfrm>
        </p:grpSpPr>
        <p:sp>
          <p:nvSpPr>
            <p:cNvPr id="32" name="Rectangle 31"/>
            <p:cNvSpPr/>
            <p:nvPr/>
          </p:nvSpPr>
          <p:spPr>
            <a:xfrm>
              <a:off x="421735" y="2113733"/>
              <a:ext cx="2903732" cy="157112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5" name="Rectangle 264"/>
                <p:cNvSpPr/>
                <p:nvPr/>
              </p:nvSpPr>
              <p:spPr>
                <a:xfrm>
                  <a:off x="563015" y="2798801"/>
                  <a:ext cx="481481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265" name="Rectangle 2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015" y="2798801"/>
                  <a:ext cx="481481" cy="2308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6" name="Straight Arrow Connector 265"/>
            <p:cNvCxnSpPr/>
            <p:nvPr/>
          </p:nvCxnSpPr>
          <p:spPr>
            <a:xfrm>
              <a:off x="1048675" y="2910914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7" name="Rectangle 266"/>
                <p:cNvSpPr/>
                <p:nvPr/>
              </p:nvSpPr>
              <p:spPr>
                <a:xfrm>
                  <a:off x="2961734" y="2744940"/>
                  <a:ext cx="48148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⊗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67" name="Rectangle 2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1734" y="2744940"/>
                  <a:ext cx="481481" cy="338554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7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8" name="Straight Arrow Connector 7"/>
            <p:cNvCxnSpPr/>
            <p:nvPr/>
          </p:nvCxnSpPr>
          <p:spPr>
            <a:xfrm rot="5400000" flipH="1" flipV="1">
              <a:off x="2790807" y="3051832"/>
              <a:ext cx="457200" cy="369308"/>
            </a:xfrm>
            <a:prstGeom prst="bentConnector3">
              <a:avLst>
                <a:gd name="adj1" fmla="val 1046"/>
              </a:avLst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9" name="Rectangle 268"/>
                <p:cNvSpPr/>
                <p:nvPr/>
              </p:nvSpPr>
              <p:spPr>
                <a:xfrm>
                  <a:off x="1343751" y="3240693"/>
                  <a:ext cx="1579279" cy="44416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en-US" sz="9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ℤ</m:t>
                            </m:r>
                          </m:sub>
                          <m:sup/>
                          <m:e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  <m:d>
                              <m:d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b>
                                  <m:sSubPr>
                                    <m:ctrlP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lo</m:t>
                                    </m:r>
                                  </m:sub>
                                </m:sSub>
                                <m: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sSub>
                                  <m:sSubPr>
                                    <m:ctrlP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lo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269" name="Rectangle 2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43751" y="3240693"/>
                  <a:ext cx="1579279" cy="444161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8147" t="-108333" b="-152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0" name="Rounded Rectangle 269"/>
                <p:cNvSpPr/>
                <p:nvPr/>
              </p:nvSpPr>
              <p:spPr>
                <a:xfrm>
                  <a:off x="1278144" y="2698874"/>
                  <a:ext cx="1377225" cy="430686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ℋ</m:t>
                            </m:r>
                          </m:e>
                          <m:sub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𝑜𝑝𝑡</m:t>
                            </m:r>
                          </m:sub>
                        </m:sSub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i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9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sz="9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900">
                                <a:latin typeface="Cambria Math" panose="02040503050406030204" pitchFamily="18" charset="0"/>
                              </a:rPr>
                              <m:t>lo</m:t>
                            </m:r>
                          </m:sub>
                          <m:sup>
                            <m:r>
                              <a:rPr lang="en-US" sz="9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  <m:r>
                          <m:rPr>
                            <m:sty m:val="p"/>
                          </m:rPr>
                          <a:rPr lang="en-US" sz="9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  <m:d>
                          <m:dPr>
                            <m:ctrlP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lo</m:t>
                                </m:r>
                              </m:sub>
                            </m:sSub>
                            <m: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𝜉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sinc</m:t>
                        </m:r>
                        <m:d>
                          <m:dPr>
                            <m:ctrlP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lo</m:t>
                                </m:r>
                              </m:sub>
                            </m:sSub>
                            <m: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𝜂</m:t>
                            </m:r>
                          </m:e>
                        </m:d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70" name="Rounded Rectangle 2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78144" y="2698874"/>
                  <a:ext cx="1377225" cy="430686"/>
                </a:xfrm>
                <a:prstGeom prst="round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1" name="Straight Arrow Connector 270"/>
            <p:cNvCxnSpPr/>
            <p:nvPr/>
          </p:nvCxnSpPr>
          <p:spPr>
            <a:xfrm flipV="1">
              <a:off x="2655367" y="2914217"/>
              <a:ext cx="4572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Arrow Connector 271"/>
            <p:cNvCxnSpPr/>
            <p:nvPr/>
          </p:nvCxnSpPr>
          <p:spPr>
            <a:xfrm flipV="1">
              <a:off x="3288529" y="2914217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6" name="Rectangle 275"/>
                <p:cNvSpPr/>
                <p:nvPr/>
              </p:nvSpPr>
              <p:spPr>
                <a:xfrm>
                  <a:off x="3444416" y="2801983"/>
                  <a:ext cx="580846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900">
                                <a:latin typeface="Cambria Math" panose="02040503050406030204" pitchFamily="18" charset="0"/>
                              </a:rPr>
                              <m:t>lo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276" name="Rectangle 27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4416" y="2801983"/>
                  <a:ext cx="580846" cy="2308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7" name="Rectangle 276"/>
            <p:cNvSpPr/>
            <p:nvPr/>
          </p:nvSpPr>
          <p:spPr>
            <a:xfrm>
              <a:off x="346554" y="3032815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Geometric image of scene</a:t>
              </a: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3460519" y="3032815"/>
              <a:ext cx="5486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Aliased </a:t>
              </a:r>
            </a:p>
            <a:p>
              <a:pPr algn="ctr"/>
              <a:r>
                <a: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image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0" name="Rectangle 279"/>
                <p:cNvSpPr/>
                <p:nvPr/>
              </p:nvSpPr>
              <p:spPr>
                <a:xfrm>
                  <a:off x="1265289" y="2187284"/>
                  <a:ext cx="1402948" cy="5078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Pixel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transfer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function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900" b="0" i="1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low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resolution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detector</m:t>
                        </m:r>
                      </m:oMath>
                    </m:oMathPara>
                  </a14:m>
                  <a:endPara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en-US" sz="900" b="0" i="1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OTF</m:t>
                        </m:r>
                      </m:oMath>
                    </m:oMathPara>
                  </a14:m>
                  <a:endPara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80" name="Rectangle 2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5289" y="2187284"/>
                  <a:ext cx="1402948" cy="50783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Rectangle 2"/>
          <p:cNvSpPr/>
          <p:nvPr/>
        </p:nvSpPr>
        <p:spPr>
          <a:xfrm>
            <a:off x="0" y="0"/>
            <a:ext cx="5943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geometric image of scene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low-resolution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8" name="Table 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4519178"/>
                  </p:ext>
                </p:extLst>
              </p:nvPr>
            </p:nvGraphicFramePr>
            <p:xfrm>
              <a:off x="166564" y="497886"/>
              <a:ext cx="5610475" cy="109004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59823"/>
                    <a:gridCol w="4050652"/>
                  </a:tblGrid>
                  <a:tr h="188294">
                    <a:tc>
                      <a:txBody>
                        <a:bodyPr/>
                        <a:lstStyle/>
                        <a:p>
                          <a:pPr marL="0" marR="0" indent="0" algn="ctr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lo</m:t>
                                    </m:r>
                                    <m: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Inter sample spacing of the detector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8829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hi</m:t>
                                    </m:r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hi</m:t>
                                    </m:r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Desired inter sample spacing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8829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900" b="0" i="1" smtClean="0">
                                        <a:latin typeface="Cambria Math" panose="02040503050406030204" pitchFamily="18" charset="0"/>
                                      </a:rPr>
                                      <m:t>ℋ</m:t>
                                    </m:r>
                                  </m:e>
                                  <m:sub>
                                    <m:r>
                                      <a:rPr lang="en-US" sz="900" b="0" i="1" smtClean="0">
                                        <a:latin typeface="Cambria Math" panose="02040503050406030204" pitchFamily="18" charset="0"/>
                                      </a:rPr>
                                      <m:t>𝑜𝑝𝑡</m:t>
                                    </m:r>
                                  </m:sub>
                                </m:sSub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𝜉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𝜂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Optical Transfer Function </a:t>
                          </a:r>
                          <a14:m>
                            <m:oMath xmlns:m="http://schemas.openxmlformats.org/officeDocument/2006/math"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900" b="0" i="1" smtClean="0">
                                      <a:latin typeface="Cambria Math" panose="02040503050406030204" pitchFamily="18" charset="0"/>
                                    </a:rPr>
                                    <m:t>ℋ</m:t>
                                  </m:r>
                                </m:e>
                                <m:sub>
                                  <m:r>
                                    <a:rPr lang="en-US" sz="900" b="0" i="1" smtClean="0">
                                      <a:latin typeface="Cambria Math" panose="02040503050406030204" pitchFamily="18" charset="0"/>
                                    </a:rPr>
                                    <m:t>𝑜𝑝𝑡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900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  <m: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</m:d>
                              <m:r>
                                <a:rPr lang="en-US" sz="900" i="1" smtClean="0">
                                  <a:latin typeface="Cambria Math" panose="02040503050406030204" pitchFamily="18" charset="0"/>
                                </a:rPr>
                                <m:t>≝</m:t>
                              </m:r>
                              <m:r>
                                <a:rPr lang="en-US" sz="900" b="0" i="1" smtClean="0">
                                  <a:latin typeface="Cambria Math" panose="02040503050406030204" pitchFamily="18" charset="0"/>
                                </a:rPr>
                                <m:t>ℱ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9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𝑜𝑝𝑡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900" i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900" i="1" baseline="0" dirty="0" smtClean="0"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8829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lo</m:t>
                                    </m:r>
                                  </m:sub>
                                  <m:sup>
                                    <m:r>
                                      <a:rPr lang="en-US" sz="9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sinc</m:t>
                                </m:r>
                                <m:d>
                                  <m:dPr>
                                    <m:ctrlPr>
                                      <a:rPr lang="en-US" sz="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9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90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Δ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900">
                                            <a:latin typeface="Cambria Math" panose="02040503050406030204" pitchFamily="18" charset="0"/>
                                          </a:rPr>
                                          <m:t>lo</m:t>
                                        </m:r>
                                      </m:sub>
                                    </m:sSub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𝜉</m:t>
                                    </m:r>
                                  </m:e>
                                </m:d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sinc</m:t>
                                </m:r>
                                <m:d>
                                  <m:dPr>
                                    <m:ctrlPr>
                                      <a:rPr lang="en-US" sz="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9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90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Δ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900">
                                            <a:latin typeface="Cambria Math" panose="02040503050406030204" pitchFamily="18" charset="0"/>
                                          </a:rPr>
                                          <m:t>lo</m:t>
                                        </m:r>
                                      </m:sub>
                                    </m:sSub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</m:d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bSup>
                                  <m:sSubSup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lo</m:t>
                                    </m:r>
                                  </m:sub>
                                  <m:sup>
                                    <m:r>
                                      <a:rPr lang="en-US" sz="9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sinc</m:t>
                                </m:r>
                                <m:d>
                                  <m:dPr>
                                    <m:ctrlPr>
                                      <a:rPr lang="en-US" sz="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9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90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Δ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900">
                                            <a:latin typeface="Cambria Math" panose="02040503050406030204" pitchFamily="18" charset="0"/>
                                          </a:rPr>
                                          <m:t>lo</m:t>
                                        </m:r>
                                      </m:sub>
                                    </m:sSub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𝜉</m:t>
                                    </m:r>
                                  </m:e>
                                </m:d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sinc</m:t>
                                </m:r>
                                <m:d>
                                  <m:dPr>
                                    <m:ctrlPr>
                                      <a:rPr lang="en-US" sz="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9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90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Δ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900">
                                            <a:latin typeface="Cambria Math" panose="02040503050406030204" pitchFamily="18" charset="0"/>
                                          </a:rPr>
                                          <m:t>lo</m:t>
                                        </m:r>
                                      </m:sub>
                                    </m:sSub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Transfer function induced by low-resolution pixel geometry</a:t>
                          </a:r>
                        </a:p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NOTE: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9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sinc</m:t>
                              </m:r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is an even function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8" name="Table 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4519178"/>
                  </p:ext>
                </p:extLst>
              </p:nvPr>
            </p:nvGraphicFramePr>
            <p:xfrm>
              <a:off x="166564" y="497886"/>
              <a:ext cx="5610475" cy="109004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59823"/>
                    <a:gridCol w="4050652"/>
                  </a:tblGrid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9"/>
                          <a:stretch>
                            <a:fillRect r="-260156" b="-376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Inter sample spacing of the detector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9"/>
                          <a:stretch>
                            <a:fillRect t="-102703" r="-260156" b="-2864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Desired inter sample spacing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486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9"/>
                          <a:stretch>
                            <a:fillRect t="-178571" r="-260156" b="-15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9"/>
                          <a:stretch>
                            <a:fillRect l="-38496" t="-178571" r="-150" b="-152381"/>
                          </a:stretch>
                        </a:blipFill>
                      </a:tcPr>
                    </a:tc>
                  </a:tr>
                  <a:tr h="3841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9"/>
                          <a:stretch>
                            <a:fillRect t="-185714" r="-260156" b="-1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9"/>
                          <a:stretch>
                            <a:fillRect l="-38496" t="-185714" r="-150" b="-158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66563" y="1523077"/>
                <a:ext cx="5614416" cy="5917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900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Assumption</a:t>
                </a:r>
              </a:p>
              <a:p>
                <a:pPr algn="just"/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detector geometry of the light sensitive element in the low-resolution imager is assumed to be square, i.e.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𝑑𝑒𝑡</m:t>
                        </m:r>
                      </m:sub>
                    </m:sSub>
                    <m:d>
                      <m:dPr>
                        <m:ctrlPr>
                          <a:rPr lang="en-US" sz="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9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9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rect</m:t>
                    </m:r>
                    <m:d>
                      <m:dPr>
                        <m:ctrlPr>
                          <a:rPr lang="en-US" sz="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lo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m:rPr>
                        <m:sty m:val="p"/>
                      </m:rPr>
                      <a:rPr lang="en-US" sz="9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rect</m:t>
                    </m:r>
                    <m:d>
                      <m:dPr>
                        <m:ctrlPr>
                          <a:rPr lang="en-US" sz="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lo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sz="900" i="1" dirty="0" smtClean="0"/>
                  <a:t> </a:t>
                </a:r>
                <a:endParaRPr lang="en-US" sz="900" i="1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63" y="1523077"/>
                <a:ext cx="5614416" cy="59170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52318" y="3833110"/>
                <a:ext cx="3638965" cy="375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900" i="1" smtClean="0">
                              <a:latin typeface="Cambria Math" panose="02040503050406030204" pitchFamily="18" charset="0"/>
                            </a:rPr>
                            <m:t>lo</m:t>
                          </m:r>
                          <m:r>
                            <a:rPr lang="en-US" sz="9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900" i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9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900" i="0">
                          <a:latin typeface="Cambria Math" panose="02040503050406030204" pitchFamily="18" charset="0"/>
                        </a:rPr>
                        <m:t>]=</m:t>
                      </m:r>
                      <m:nary>
                        <m:naryPr>
                          <m:chr m:val="∬"/>
                          <m:subHide m:val="on"/>
                          <m:supHide m:val="on"/>
                          <m:ctrlPr>
                            <a:rPr lang="en-US" sz="9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d>
                                <m:d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9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900" i="0">
                                  <a:latin typeface="Cambria Math" panose="02040503050406030204" pitchFamily="18" charset="0"/>
                                </a:rPr>
                                <m:t>⊛</m:t>
                              </m:r>
                              <m:sSub>
                                <m:sSub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𝑜𝑝𝑡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9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  <m:r>
                            <a:rPr lang="en-US" sz="900" i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𝑑𝑒𝑡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9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sSub>
                                <m:sSub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 i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lo</m:t>
                                  </m:r>
                                </m:sub>
                              </m:sSub>
                              <m:r>
                                <a:rPr lang="en-US" sz="9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9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 i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lo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9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𝑑𝑥𝑑𝑦</m:t>
                          </m:r>
                        </m:e>
                      </m:nary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318" y="3833110"/>
                <a:ext cx="3638965" cy="375616"/>
              </a:xfrm>
              <a:prstGeom prst="rect">
                <a:avLst/>
              </a:prstGeom>
              <a:blipFill rotWithShape="0">
                <a:blip r:embed="rId11"/>
                <a:stretch>
                  <a:fillRect t="-152459" b="-219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068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74" name="Rounded Rectangle 273"/>
              <p:cNvSpPr/>
              <p:nvPr/>
            </p:nvSpPr>
            <p:spPr>
              <a:xfrm>
                <a:off x="3523290" y="2786524"/>
                <a:ext cx="793470" cy="255389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ℋ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𝒟</m:t>
                      </m:r>
                      <m:d>
                        <m:dPr>
                          <m:ctrlP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𝜉</m:t>
                          </m:r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en-US" sz="9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4" name="Rounded Rectangle 2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290" y="2100723"/>
                <a:ext cx="793470" cy="255389"/>
              </a:xfrm>
              <a:prstGeom prst="roundRect">
                <a:avLst/>
              </a:prstGeom>
              <a:blipFill rotWithShape="0">
                <a:blip r:embed="rId8"/>
                <a:stretch>
                  <a:fillRect l="-307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5" name="Rounded Rectangle 274"/>
              <p:cNvSpPr/>
              <p:nvPr/>
            </p:nvSpPr>
            <p:spPr>
              <a:xfrm>
                <a:off x="4548498" y="2715423"/>
                <a:ext cx="302515" cy="404194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latin typeface="Cambria Math" panose="02040503050406030204" pitchFamily="18" charset="0"/>
                        </a:rPr>
                        <m:t>↓</m:t>
                      </m:r>
                      <m:f>
                        <m:fPr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lo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 i="1">
                                  <a:latin typeface="Cambria Math" panose="02040503050406030204" pitchFamily="18" charset="0"/>
                                </a:rPr>
                                <m:t>hi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9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5" name="Rounded Rectangle 2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498" y="2715423"/>
                <a:ext cx="302515" cy="404194"/>
              </a:xfrm>
              <a:prstGeom prst="roundRect">
                <a:avLst/>
              </a:prstGeom>
              <a:blipFill rotWithShape="0">
                <a:blip r:embed="rId9"/>
                <a:stretch>
                  <a:fillRect l="-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6" name="Rectangle 275"/>
              <p:cNvSpPr/>
              <p:nvPr/>
            </p:nvSpPr>
            <p:spPr>
              <a:xfrm>
                <a:off x="5025589" y="2801983"/>
                <a:ext cx="58084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900">
                              <a:latin typeface="Cambria Math" panose="02040503050406030204" pitchFamily="18" charset="0"/>
                            </a:rPr>
                            <m:t>lo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9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276" name="Rectangle 2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589" y="2116183"/>
                <a:ext cx="580846" cy="230832"/>
              </a:xfrm>
              <a:prstGeom prst="rect">
                <a:avLst/>
              </a:prstGeom>
              <a:blipFill rotWithShape="0">
                <a:blip r:embed="rId10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9" name="Rectangle 278"/>
          <p:cNvSpPr/>
          <p:nvPr/>
        </p:nvSpPr>
        <p:spPr>
          <a:xfrm>
            <a:off x="5041692" y="3032815"/>
            <a:ext cx="548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Aliased </a:t>
            </a:r>
          </a:p>
          <a:p>
            <a:pPr algn="ctr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1" name="Rectangle 280"/>
              <p:cNvSpPr/>
              <p:nvPr/>
            </p:nvSpPr>
            <p:spPr>
              <a:xfrm>
                <a:off x="3101692" y="2416073"/>
                <a:ext cx="16366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latin typeface="Cambria Math" panose="02040503050406030204" pitchFamily="18" charset="0"/>
                        </a:rPr>
                        <m:t>𝑂𝑇𝐹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Pixel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transfer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function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low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resolution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detector</m:t>
                      </m:r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281" name="Rectangle 2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692" y="1730273"/>
                <a:ext cx="163666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2" name="Straight Arrow Connector 281"/>
          <p:cNvCxnSpPr/>
          <p:nvPr/>
        </p:nvCxnSpPr>
        <p:spPr>
          <a:xfrm flipV="1">
            <a:off x="4316760" y="2914217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Arrow Connector 282"/>
          <p:cNvCxnSpPr/>
          <p:nvPr/>
        </p:nvCxnSpPr>
        <p:spPr>
          <a:xfrm flipV="1">
            <a:off x="4849145" y="2914217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0" y="0"/>
            <a:ext cx="5943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Equivalent model that is consistent with existing DSR models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29167" y="3032815"/>
            <a:ext cx="94217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Subsampling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46554" y="2113733"/>
            <a:ext cx="3396144" cy="1571121"/>
            <a:chOff x="346554" y="2113733"/>
            <a:chExt cx="3396144" cy="1571121"/>
          </a:xfrm>
        </p:grpSpPr>
        <p:sp>
          <p:nvSpPr>
            <p:cNvPr id="32" name="Rectangle 31"/>
            <p:cNvSpPr/>
            <p:nvPr/>
          </p:nvSpPr>
          <p:spPr>
            <a:xfrm>
              <a:off x="421735" y="2113733"/>
              <a:ext cx="2903732" cy="157112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5" name="Rectangle 264"/>
                <p:cNvSpPr/>
                <p:nvPr/>
              </p:nvSpPr>
              <p:spPr>
                <a:xfrm>
                  <a:off x="563015" y="2798801"/>
                  <a:ext cx="481481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265" name="Rectangle 2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014" y="2113001"/>
                  <a:ext cx="481481" cy="2308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270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6" name="Straight Arrow Connector 265"/>
            <p:cNvCxnSpPr/>
            <p:nvPr/>
          </p:nvCxnSpPr>
          <p:spPr>
            <a:xfrm>
              <a:off x="1048675" y="2910914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7" name="Rectangle 266"/>
                <p:cNvSpPr/>
                <p:nvPr/>
              </p:nvSpPr>
              <p:spPr>
                <a:xfrm>
                  <a:off x="2961734" y="2744940"/>
                  <a:ext cx="48148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⊗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67" name="Rectangle 2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1733" y="2059140"/>
                  <a:ext cx="481481" cy="338554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8" name="Straight Arrow Connector 7"/>
            <p:cNvCxnSpPr/>
            <p:nvPr/>
          </p:nvCxnSpPr>
          <p:spPr>
            <a:xfrm rot="5400000" flipH="1" flipV="1">
              <a:off x="2790807" y="3051832"/>
              <a:ext cx="457200" cy="369308"/>
            </a:xfrm>
            <a:prstGeom prst="bentConnector3">
              <a:avLst>
                <a:gd name="adj1" fmla="val 1046"/>
              </a:avLst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9" name="Rectangle 268"/>
                <p:cNvSpPr/>
                <p:nvPr/>
              </p:nvSpPr>
              <p:spPr>
                <a:xfrm>
                  <a:off x="1343751" y="3240693"/>
                  <a:ext cx="1579279" cy="44416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,ℓ∈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ℤ</m:t>
                            </m:r>
                          </m:sub>
                          <m:sup/>
                          <m:e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  <m:d>
                              <m:d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sSub>
                                  <m:sSubPr>
                                    <m:ctrlP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  <m:t>hi</m:t>
                                    </m:r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−ℓ</m:t>
                                </m:r>
                                <m:sSub>
                                  <m:sSubPr>
                                    <m:ctrlP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  <m:t>hi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269" name="Rectangle 2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43750" y="2554892"/>
                  <a:ext cx="1579279" cy="444161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7375" t="-106849" b="-1493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0" name="Rounded Rectangle 269"/>
                <p:cNvSpPr/>
                <p:nvPr/>
              </p:nvSpPr>
              <p:spPr>
                <a:xfrm>
                  <a:off x="1278144" y="2667129"/>
                  <a:ext cx="1377225" cy="494178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9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sz="9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900" i="1">
                                <a:latin typeface="Cambria Math" panose="02040503050406030204" pitchFamily="18" charset="0"/>
                              </a:rPr>
                              <m:t>hi</m:t>
                            </m:r>
                          </m:sub>
                          <m:sup>
                            <m:r>
                              <a:rPr lang="en-US" sz="9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m:rPr>
                            <m:sty m:val="p"/>
                          </m:rPr>
                          <a:rPr lang="en-US" sz="9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sinc</m:t>
                        </m:r>
                        <m:d>
                          <m:dPr>
                            <m:ctrlP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hi</m:t>
                                </m:r>
                              </m:sub>
                            </m:sSub>
                            <m: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𝜉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sinc</m:t>
                        </m:r>
                        <m:d>
                          <m:dPr>
                            <m:ctrlP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hi</m:t>
                                </m:r>
                              </m:sub>
                            </m:s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𝜂</m:t>
                            </m:r>
                          </m:e>
                        </m:d>
                      </m:oMath>
                    </m:oMathPara>
                  </a14:m>
                  <a:endParaRPr lang="en-US" sz="900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 algn="ctr"/>
                  <a:r>
                    <a:rPr lang="en-US" sz="900" dirty="0" smtClean="0">
                      <a:ea typeface="Cambria Math" panose="02040503050406030204" pitchFamily="18" charset="0"/>
                    </a:rPr>
                    <a:t>     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circ</m:t>
                      </m:r>
                      <m:d>
                        <m:dPr>
                          <m:ctrlPr>
                            <a:rPr lang="en-US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num>
                            <m:den>
                              <m:r>
                                <a:rPr lang="en-US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𝑁𝐴</m:t>
                              </m:r>
                            </m:den>
                          </m:f>
                          <m:rad>
                            <m:radPr>
                              <m:degHide m:val="on"/>
                              <m:ctrlPr>
                                <a:rPr lang="en-US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  <m:sup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p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d>
                    </m:oMath>
                  </a14:m>
                  <a:endParaRPr lang="en-US" sz="900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70" name="Rounded Rectangle 2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78144" y="2667129"/>
                  <a:ext cx="1377225" cy="494178"/>
                </a:xfrm>
                <a:prstGeom prst="round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1" name="Straight Arrow Connector 270"/>
            <p:cNvCxnSpPr/>
            <p:nvPr/>
          </p:nvCxnSpPr>
          <p:spPr>
            <a:xfrm flipV="1">
              <a:off x="2655367" y="2914217"/>
              <a:ext cx="4572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Arrow Connector 271"/>
            <p:cNvCxnSpPr/>
            <p:nvPr/>
          </p:nvCxnSpPr>
          <p:spPr>
            <a:xfrm flipV="1">
              <a:off x="3288529" y="2914217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3" name="Rectangle 272"/>
                <p:cNvSpPr/>
                <p:nvPr/>
              </p:nvSpPr>
              <p:spPr>
                <a:xfrm>
                  <a:off x="2588104" y="2686380"/>
                  <a:ext cx="448842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̃"/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</m:acc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273" name="Rectangle 2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8104" y="2000580"/>
                  <a:ext cx="448842" cy="2308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8219" b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7" name="Rectangle 276"/>
            <p:cNvSpPr/>
            <p:nvPr/>
          </p:nvSpPr>
          <p:spPr>
            <a:xfrm>
              <a:off x="346554" y="3032815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Geometric image of scene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0" name="Rectangle 279"/>
                <p:cNvSpPr/>
                <p:nvPr/>
              </p:nvSpPr>
              <p:spPr>
                <a:xfrm>
                  <a:off x="1246053" y="2156323"/>
                  <a:ext cx="1441420" cy="5078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Pixel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transfer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function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high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resolution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detector</m:t>
                        </m:r>
                      </m:oMath>
                    </m:oMathPara>
                  </a14:m>
                  <a:endPara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Ideal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low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pass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9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filter</m:t>
                        </m:r>
                      </m:oMath>
                    </m:oMathPara>
                  </a14:m>
                  <a:endPara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80" name="Rectangle 2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6053" y="2156323"/>
                  <a:ext cx="1441420" cy="507831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Curved Connector 7"/>
            <p:cNvCxnSpPr/>
            <p:nvPr/>
          </p:nvCxnSpPr>
          <p:spPr>
            <a:xfrm rot="16200000" flipH="1">
              <a:off x="3263053" y="3014923"/>
              <a:ext cx="293791" cy="98743"/>
            </a:xfrm>
            <a:prstGeom prst="curvedConnector3">
              <a:avLst>
                <a:gd name="adj1" fmla="val 42866"/>
              </a:avLst>
            </a:prstGeom>
            <a:ln w="6350" cap="flat">
              <a:solidFill>
                <a:schemeClr val="tx1"/>
              </a:solidFill>
              <a:headEnd type="oval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3180621" y="3164304"/>
                  <a:ext cx="562077" cy="2462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1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</m:acc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,ℓ]</m:t>
                        </m:r>
                      </m:oMath>
                    </m:oMathPara>
                  </a14:m>
                  <a:endParaRPr lang="en-US" sz="1000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0620" y="2478503"/>
                  <a:ext cx="562077" cy="246221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b="-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66563" y="4276622"/>
                <a:ext cx="5614416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1200"/>
                  </a:lnSpc>
                </a:pPr>
                <a:r>
                  <a:rPr lang="en-US" sz="900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Observations</a:t>
                </a:r>
              </a:p>
              <a:p>
                <a:pPr marL="171450" indent="-171450" algn="just">
                  <a:lnSpc>
                    <a:spcPts val="1200"/>
                  </a:lnSpc>
                  <a:buFont typeface="Arial" panose="020B0604020202020204" pitchFamily="34" charset="0"/>
                  <a:buChar char="•"/>
                </a:pPr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above model is compatible with the matrix formulation of DSR wherein one is interested in recovering an image of the scene as sampled by a detector with smaller pixels (not just smaller inter-sample spacing)</a:t>
                </a:r>
              </a:p>
              <a:p>
                <a:pPr marL="171450" indent="-171450" algn="just">
                  <a:lnSpc>
                    <a:spcPts val="1200"/>
                  </a:lnSpc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Frequencies corresponding to nulls in either </a:t>
                </a:r>
                <a14:m>
                  <m:oMath xmlns:m="http://schemas.openxmlformats.org/officeDocument/2006/math">
                    <m:r>
                      <a:rPr lang="en-US" sz="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ℋ</m:t>
                    </m:r>
                    <m:d>
                      <m:dPr>
                        <m:ctrlPr>
                          <a:rPr lang="en-US" sz="9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9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en-US" sz="9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9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</m:d>
                  </m:oMath>
                </a14:m>
                <a:r>
                  <a:rPr lang="en-US" sz="9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9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𝒟</m:t>
                    </m:r>
                    <m:d>
                      <m:dPr>
                        <m:ctrlPr>
                          <a:rPr lang="en-US" sz="9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9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en-US" sz="9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9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</m:d>
                    <m:r>
                      <a:rPr lang="en-US" sz="9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9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cannot be </a:t>
                </a:r>
                <a:r>
                  <a:rPr lang="en-US" sz="9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recovered</a:t>
                </a: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When not using focal plane masks, the detector integration pattern </a:t>
                </a:r>
                <a14:m>
                  <m:oMath xmlns:m="http://schemas.openxmlformats.org/officeDocument/2006/math">
                    <m:r>
                      <a:rPr lang="en-US" sz="9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9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en-US" sz="9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sz="9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,ℓ]</m:t>
                    </m:r>
                  </m:oMath>
                </a14:m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corresponds to a linear phase FIR filter with even or odd number of taps. The magnitude response of such a filter can be expressed as a trigonometric series.</a:t>
                </a:r>
              </a:p>
              <a:p>
                <a:pPr marL="171450" indent="-171450" algn="just">
                  <a:lnSpc>
                    <a:spcPts val="1200"/>
                  </a:lnSpc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problem of nulls in </a:t>
                </a:r>
                <a14:m>
                  <m:oMath xmlns:m="http://schemas.openxmlformats.org/officeDocument/2006/math"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ℋ</m:t>
                    </m:r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𝜉</m:t>
                    </m:r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𝜂</m:t>
                    </m:r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 </m:t>
                    </m:r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𝒟</m:t>
                    </m:r>
                    <m:d>
                      <m:dPr>
                        <m:ctrlP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</m:d>
                  </m:oMath>
                </a14:m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may be remedied by diversity in either the sampled PSF or the detector integration geometry (focal plane mask). </a:t>
                </a:r>
                <a:endPara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1450" indent="-171450" algn="just">
                  <a:lnSpc>
                    <a:spcPts val="1200"/>
                  </a:lnSpc>
                  <a:buFont typeface="Arial" panose="020B0604020202020204" pitchFamily="34" charset="0"/>
                  <a:buChar char="•"/>
                </a:pPr>
                <a:endPara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63" y="4276622"/>
                <a:ext cx="5614416" cy="1477328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Table 3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2824160"/>
                  </p:ext>
                </p:extLst>
              </p:nvPr>
            </p:nvGraphicFramePr>
            <p:xfrm>
              <a:off x="166564" y="497886"/>
              <a:ext cx="5610475" cy="150183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0260"/>
                    <a:gridCol w="4660215"/>
                  </a:tblGrid>
                  <a:tr h="188294">
                    <a:tc>
                      <a:txBody>
                        <a:bodyPr/>
                        <a:lstStyle/>
                        <a:p>
                          <a:pPr marL="0" marR="0" indent="0" algn="ctr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lo</m:t>
                                    </m:r>
                                    <m: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Inter sample spacing of the detector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8829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hi</m:t>
                                    </m:r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hi</m:t>
                                    </m:r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Desired inter sample spacing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8829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ℋ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𝜉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𝜂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Discrete Time Fourier Transform of  the sampled optical PSF </a:t>
                          </a:r>
                          <a14:m>
                            <m:oMath xmlns:m="http://schemas.openxmlformats.org/officeDocument/2006/math">
                              <m:r>
                                <a:rPr lang="en-US" sz="9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h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,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𝓁</m:t>
                                  </m:r>
                                </m:e>
                              </m:d>
                              <m:r>
                                <a:rPr lang="en-US" sz="9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≝</m:t>
                              </m:r>
                              <m:sSub>
                                <m:sSubPr>
                                  <m:ctrlPr>
                                    <a:rPr lang="en-US" sz="9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9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9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𝑜𝑝𝑡</m:t>
                                  </m:r>
                                </m:sub>
                              </m:sSub>
                              <m:r>
                                <a:rPr lang="en-US" sz="9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lang="en-US" sz="9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n-US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hi</m:t>
                                  </m:r>
                                </m:sub>
                              </m:sSub>
                              <m:r>
                                <a:rPr lang="en-US" sz="9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9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𝓁</m:t>
                              </m:r>
                              <m:sSub>
                                <m:sSubPr>
                                  <m:ctrlPr>
                                    <a:rPr lang="en-US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hi</m:t>
                                  </m:r>
                                </m:sub>
                              </m:sSub>
                              <m:r>
                                <a:rPr lang="en-US" sz="9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endParaRPr lang="en-US" sz="900" i="1" baseline="0" dirty="0" smtClean="0"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7463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900" smtClean="0">
                                    <a:latin typeface="Cambria Math" panose="02040503050406030204" pitchFamily="18" charset="0"/>
                                  </a:rPr>
                                  <m:t>𝒟</m:t>
                                </m:r>
                                <m:d>
                                  <m:d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  <m: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Discrete Time Fourier Transform of  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,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𝓁</m:t>
                                  </m:r>
                                </m:e>
                              </m:d>
                              <m:r>
                                <a:rPr lang="en-US" sz="9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≝</m:t>
                              </m:r>
                              <m:nary>
                                <m:naryPr>
                                  <m:chr m:val="∬"/>
                                  <m:subHide m:val="on"/>
                                  <m:supHide m:val="on"/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9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𝑑𝑒𝑡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</m:nary>
                              <m:r>
                                <m:rPr>
                                  <m:sty m:val="p"/>
                                </m:rPr>
                                <a:rPr lang="en-US" sz="9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rect</m:t>
                              </m:r>
                              <m:d>
                                <m:dPr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−</m:t>
                                      </m:r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𝑘</m:t>
                                      </m:r>
                                      <m:sSub>
                                        <m:sSubPr>
                                          <m:ctrlPr>
                                            <a:rPr lang="en-US" sz="9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  <m:t>hi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9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  <m:t>hi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sz="9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rect</m:t>
                              </m:r>
                              <m:d>
                                <m:dPr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900" i="1" kern="1200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𝑦</m:t>
                                      </m:r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−</m:t>
                                      </m:r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𝓁</m:t>
                                      </m:r>
                                      <m:sSub>
                                        <m:sSubPr>
                                          <m:ctrlPr>
                                            <a:rPr lang="en-US" sz="9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  <m:t>hi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9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  <m:t>hi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a:rPr lang="en-US" sz="9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𝑑𝑥𝑑𝑦</m:t>
                              </m:r>
                            </m:oMath>
                          </a14:m>
                          <a:endParaRPr lang="en-US" sz="900" i="1" baseline="0" dirty="0" smtClean="0"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In the absence of a focal plane mask,</a:t>
                          </a:r>
                          <a:r>
                            <a:rPr lang="en-US" sz="900" dirty="0" smtClean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𝑑𝑒𝑡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900" b="0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9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rect</m:t>
                              </m:r>
                              <m:d>
                                <m:d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lo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rect</m:t>
                              </m:r>
                              <m:d>
                                <m:d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lo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sz="9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,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𝓁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has exactly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9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9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sz="9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non-zero entries since </a:t>
                          </a:r>
                          <a14:m>
                            <m:oMath xmlns:m="http://schemas.openxmlformats.org/officeDocument/2006/math"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is an integer. These entries are 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 baseline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in the absence of a focal plane mask, and correspond to a </a:t>
                          </a:r>
                          <a14:m>
                            <m:oMath xmlns:m="http://schemas.openxmlformats.org/officeDocument/2006/math"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code in the presence of a focal plane mask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Table 3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2824160"/>
                  </p:ext>
                </p:extLst>
              </p:nvPr>
            </p:nvGraphicFramePr>
            <p:xfrm>
              <a:off x="166564" y="497886"/>
              <a:ext cx="5610475" cy="150183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0260"/>
                    <a:gridCol w="4660215"/>
                  </a:tblGrid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7"/>
                          <a:stretch>
                            <a:fillRect r="-491026" b="-56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Inter sample spacing of the detector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7"/>
                          <a:stretch>
                            <a:fillRect t="-102703" r="-491026" b="-475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Desired inter sample spacing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391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7"/>
                          <a:stretch>
                            <a:fillRect t="-187500" r="-491026" b="-3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7"/>
                          <a:stretch>
                            <a:fillRect l="-20392" t="-187500" r="-131" b="-340000"/>
                          </a:stretch>
                        </a:blipFill>
                      </a:tcPr>
                    </a:tc>
                  </a:tr>
                  <a:tr h="8054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7"/>
                          <a:stretch>
                            <a:fillRect t="-86466" r="-491026" b="-2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7"/>
                          <a:stretch>
                            <a:fillRect l="-20392" t="-86466" r="-131" b="-225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74362" y="3832803"/>
                <a:ext cx="3994876" cy="464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000" i="1">
                              <a:latin typeface="Cambria Math" panose="02040503050406030204" pitchFamily="18" charset="0"/>
                            </a:rPr>
                            <m:t>lo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0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100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𝓁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ℤ</m:t>
                          </m:r>
                        </m:sub>
                        <m:sup/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</m:acc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𝓁</m:t>
                              </m:r>
                            </m:e>
                          </m:d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𝑑h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𝑚𝐺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𝑛𝐺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𝓁</m:t>
                              </m:r>
                            </m:e>
                          </m:d>
                        </m:e>
                      </m:nary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e>
                          </m:acc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𝓁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⊛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𝑑h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𝓁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362" y="3832803"/>
                <a:ext cx="3994876" cy="464679"/>
              </a:xfrm>
              <a:prstGeom prst="rect">
                <a:avLst/>
              </a:prstGeom>
              <a:blipFill rotWithShape="0">
                <a:blip r:embed="rId18"/>
                <a:stretch>
                  <a:fillRect t="-105263" b="-146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63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52150" y="2113732"/>
            <a:ext cx="1829566" cy="164592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52150" y="3830171"/>
            <a:ext cx="1829567" cy="230832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9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Samples from band-limited image</a:t>
            </a:r>
            <a:endParaRPr lang="en-US" sz="900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5" name="Rectangle 264"/>
              <p:cNvSpPr/>
              <p:nvPr/>
            </p:nvSpPr>
            <p:spPr>
              <a:xfrm>
                <a:off x="870513" y="2801182"/>
                <a:ext cx="481481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</m:acc>
                      <m:r>
                        <a:rPr lang="en-US" sz="9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265" name="Rectangle 2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513" y="2801182"/>
                <a:ext cx="481481" cy="230832"/>
              </a:xfrm>
              <a:prstGeom prst="rect">
                <a:avLst/>
              </a:prstGeom>
              <a:blipFill rotWithShape="0">
                <a:blip r:embed="rId3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7" name="Rectangle 266"/>
              <p:cNvSpPr/>
              <p:nvPr/>
            </p:nvSpPr>
            <p:spPr>
              <a:xfrm>
                <a:off x="1617984" y="2744940"/>
                <a:ext cx="48148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⊗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67" name="Rectangle 2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984" y="2744940"/>
                <a:ext cx="481481" cy="338554"/>
              </a:xfrm>
              <a:prstGeom prst="rect">
                <a:avLst/>
              </a:prstGeom>
              <a:blipFill rotWithShape="0">
                <a:blip r:embed="rId4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8" name="Straight Arrow Connector 7"/>
          <p:cNvCxnSpPr/>
          <p:nvPr/>
        </p:nvCxnSpPr>
        <p:spPr>
          <a:xfrm rot="5400000" flipH="1" flipV="1">
            <a:off x="1447057" y="3051832"/>
            <a:ext cx="457200" cy="369308"/>
          </a:xfrm>
          <a:prstGeom prst="bentConnector3">
            <a:avLst>
              <a:gd name="adj1" fmla="val 1046"/>
            </a:avLst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9" name="Rectangle 268"/>
              <p:cNvSpPr/>
              <p:nvPr/>
            </p:nvSpPr>
            <p:spPr>
              <a:xfrm>
                <a:off x="1" y="3240693"/>
                <a:ext cx="1579279" cy="4390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,ℓ∈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ℤ</m:t>
                          </m:r>
                        </m:sub>
                        <m:sup/>
                        <m:e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hi</m:t>
                                  </m:r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−ℓ</m:t>
                              </m:r>
                              <m:sSub>
                                <m:sSub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hi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269" name="Rectangle 2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3240693"/>
                <a:ext cx="1579279" cy="439095"/>
              </a:xfrm>
              <a:prstGeom prst="rect">
                <a:avLst/>
              </a:prstGeom>
              <a:blipFill rotWithShape="0">
                <a:blip r:embed="rId5"/>
                <a:stretch>
                  <a:fillRect l="-17375" t="-108333" b="-15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1" name="Straight Arrow Connector 270"/>
          <p:cNvCxnSpPr/>
          <p:nvPr/>
        </p:nvCxnSpPr>
        <p:spPr>
          <a:xfrm flipV="1">
            <a:off x="1311617" y="2914217"/>
            <a:ext cx="4572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Rectangle 276"/>
          <p:cNvSpPr/>
          <p:nvPr/>
        </p:nvSpPr>
        <p:spPr>
          <a:xfrm>
            <a:off x="545989" y="2984745"/>
            <a:ext cx="113578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Band-limited image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" name="Rectangle 275"/>
              <p:cNvSpPr/>
              <p:nvPr/>
            </p:nvSpPr>
            <p:spPr>
              <a:xfrm>
                <a:off x="3290033" y="2649968"/>
                <a:ext cx="58084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900">
                              <a:latin typeface="Cambria Math" panose="02040503050406030204" pitchFamily="18" charset="0"/>
                            </a:rPr>
                            <m:t>lo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9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276" name="Rectangle 2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033" y="2649968"/>
                <a:ext cx="580846" cy="230832"/>
              </a:xfrm>
              <a:prstGeom prst="rect">
                <a:avLst/>
              </a:prstGeom>
              <a:blipFill rotWithShape="0">
                <a:blip r:embed="rId6"/>
                <a:stretch>
                  <a:fillRect r="-1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290033" y="3243978"/>
                <a:ext cx="58084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900">
                              <a:latin typeface="Cambria Math" panose="02040503050406030204" pitchFamily="18" charset="0"/>
                            </a:rPr>
                            <m:t>lo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9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033" y="3243978"/>
                <a:ext cx="580846" cy="230832"/>
              </a:xfrm>
              <a:prstGeom prst="rect">
                <a:avLst/>
              </a:prstGeom>
              <a:blipFill rotWithShape="0">
                <a:blip r:embed="rId7"/>
                <a:stretch>
                  <a:fillRect r="-20000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290033" y="2066705"/>
                <a:ext cx="58084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900">
                              <a:latin typeface="Cambria Math" panose="02040503050406030204" pitchFamily="18" charset="0"/>
                            </a:rPr>
                            <m:t>lo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9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;1]</m:t>
                      </m:r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033" y="2066705"/>
                <a:ext cx="580846" cy="230832"/>
              </a:xfrm>
              <a:prstGeom prst="rect">
                <a:avLst/>
              </a:prstGeom>
              <a:blipFill rotWithShape="0">
                <a:blip r:embed="rId8"/>
                <a:stretch>
                  <a:fillRect r="-18947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/>
          <p:cNvGrpSpPr/>
          <p:nvPr/>
        </p:nvGrpSpPr>
        <p:grpSpPr>
          <a:xfrm flipH="1">
            <a:off x="3953519" y="2114118"/>
            <a:ext cx="1362456" cy="1947271"/>
            <a:chOff x="428878" y="1427932"/>
            <a:chExt cx="2903732" cy="1947271"/>
          </a:xfrm>
        </p:grpSpPr>
        <p:sp>
          <p:nvSpPr>
            <p:cNvPr id="54" name="Rectangle 53"/>
            <p:cNvSpPr/>
            <p:nvPr/>
          </p:nvSpPr>
          <p:spPr>
            <a:xfrm>
              <a:off x="428878" y="1427932"/>
              <a:ext cx="2903732" cy="164592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28878" y="3144371"/>
              <a:ext cx="2903732" cy="230832"/>
            </a:xfrm>
            <a:prstGeom prst="rect">
              <a:avLst/>
            </a:prstGeom>
            <a:ln w="63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9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Synthesis filter-bank</a:t>
              </a:r>
            </a:p>
          </p:txBody>
        </p:sp>
      </p:grpSp>
      <p:cxnSp>
        <p:nvCxnSpPr>
          <p:cNvPr id="272" name="Straight Arrow Connector 271"/>
          <p:cNvCxnSpPr/>
          <p:nvPr/>
        </p:nvCxnSpPr>
        <p:spPr>
          <a:xfrm flipV="1">
            <a:off x="5137325" y="2914602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4" name="Rounded Rectangle 273"/>
              <p:cNvSpPr/>
              <p:nvPr/>
            </p:nvSpPr>
            <p:spPr>
              <a:xfrm flipH="1">
                <a:off x="4536025" y="2786909"/>
                <a:ext cx="594360" cy="255389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𝒢</m:t>
                          </m:r>
                        </m:e>
                        <m:sub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9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4" name="Rounded Rectangle 2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536025" y="2786909"/>
                <a:ext cx="594360" cy="255389"/>
              </a:xfrm>
              <a:prstGeom prst="round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5" name="Rounded Rectangle 274"/>
              <p:cNvSpPr/>
              <p:nvPr/>
            </p:nvSpPr>
            <p:spPr>
              <a:xfrm flipH="1">
                <a:off x="4001774" y="2715808"/>
                <a:ext cx="302515" cy="404194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  <m:f>
                        <m:fPr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lo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 i="1">
                                  <a:latin typeface="Cambria Math" panose="02040503050406030204" pitchFamily="18" charset="0"/>
                                </a:rPr>
                                <m:t>hi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9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5" name="Rounded Rectangle 2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001774" y="2715808"/>
                <a:ext cx="302515" cy="404194"/>
              </a:xfrm>
              <a:prstGeom prst="roundRect">
                <a:avLst/>
              </a:prstGeom>
              <a:blipFill rotWithShape="0">
                <a:blip r:embed="rId10"/>
                <a:stretch>
                  <a:fillRect l="-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2" name="Straight Arrow Connector 281"/>
          <p:cNvCxnSpPr/>
          <p:nvPr/>
        </p:nvCxnSpPr>
        <p:spPr>
          <a:xfrm flipH="1" flipV="1">
            <a:off x="4307425" y="2914602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ounded Rectangle 23"/>
              <p:cNvSpPr/>
              <p:nvPr/>
            </p:nvSpPr>
            <p:spPr>
              <a:xfrm flipH="1">
                <a:off x="4536025" y="3380919"/>
                <a:ext cx="594360" cy="255389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𝒢</m:t>
                          </m:r>
                        </m:e>
                        <m:sub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9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ounded 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536025" y="3380919"/>
                <a:ext cx="594360" cy="255389"/>
              </a:xfrm>
              <a:prstGeom prst="round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ounded Rectangle 24"/>
              <p:cNvSpPr/>
              <p:nvPr/>
            </p:nvSpPr>
            <p:spPr>
              <a:xfrm flipH="1">
                <a:off x="4001774" y="3309818"/>
                <a:ext cx="302515" cy="404194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  <m:f>
                        <m:fPr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lo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 i="1">
                                  <a:latin typeface="Cambria Math" panose="02040503050406030204" pitchFamily="18" charset="0"/>
                                </a:rPr>
                                <m:t>hi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9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Rounded 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001774" y="3309818"/>
                <a:ext cx="302515" cy="404194"/>
              </a:xfrm>
              <a:prstGeom prst="roundRect">
                <a:avLst/>
              </a:prstGeom>
              <a:blipFill rotWithShape="0">
                <a:blip r:embed="rId10"/>
                <a:stretch>
                  <a:fillRect l="-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 flipH="1" flipV="1">
            <a:off x="4307425" y="3508612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ounded Rectangle 29"/>
              <p:cNvSpPr/>
              <p:nvPr/>
            </p:nvSpPr>
            <p:spPr>
              <a:xfrm flipH="1">
                <a:off x="4536025" y="2203646"/>
                <a:ext cx="594360" cy="255389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𝒢</m:t>
                          </m:r>
                        </m:e>
                        <m:sub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9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ounded 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536025" y="2203646"/>
                <a:ext cx="594360" cy="255389"/>
              </a:xfrm>
              <a:prstGeom prst="round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ounded Rectangle 30"/>
              <p:cNvSpPr/>
              <p:nvPr/>
            </p:nvSpPr>
            <p:spPr>
              <a:xfrm flipH="1">
                <a:off x="4001774" y="2132545"/>
                <a:ext cx="302515" cy="404194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  <m:f>
                        <m:fPr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lo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 i="1">
                                  <a:latin typeface="Cambria Math" panose="02040503050406030204" pitchFamily="18" charset="0"/>
                                </a:rPr>
                                <m:t>hi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9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Rounded 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001774" y="2132545"/>
                <a:ext cx="302515" cy="404194"/>
              </a:xfrm>
              <a:prstGeom prst="roundRect">
                <a:avLst/>
              </a:prstGeom>
              <a:blipFill rotWithShape="0">
                <a:blip r:embed="rId10"/>
                <a:stretch>
                  <a:fillRect l="-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>
          <a:xfrm flipH="1" flipV="1">
            <a:off x="4307425" y="2331339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V="1">
            <a:off x="5044091" y="2424277"/>
            <a:ext cx="502920" cy="317047"/>
          </a:xfrm>
          <a:prstGeom prst="bentConnector3">
            <a:avLst>
              <a:gd name="adj1" fmla="val 100781"/>
            </a:avLst>
          </a:prstGeom>
          <a:ln w="127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 flipH="1">
            <a:off x="4720867" y="2508446"/>
            <a:ext cx="228600" cy="824836"/>
            <a:chOff x="3805725" y="1822261"/>
            <a:chExt cx="228600" cy="824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/>
          <p:cNvGrpSpPr/>
          <p:nvPr/>
        </p:nvGrpSpPr>
        <p:grpSpPr>
          <a:xfrm flipH="1">
            <a:off x="4039664" y="2508446"/>
            <a:ext cx="228600" cy="824836"/>
            <a:chOff x="3805725" y="1822261"/>
            <a:chExt cx="228600" cy="824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/>
                <p:cNvSpPr/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/>
                <p:cNvSpPr/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0" name="Rectangle 49"/>
          <p:cNvSpPr/>
          <p:nvPr/>
        </p:nvSpPr>
        <p:spPr>
          <a:xfrm>
            <a:off x="0" y="0"/>
            <a:ext cx="5943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Filterbank interpretation of DSR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3311233" y="2914602"/>
            <a:ext cx="6858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3311233" y="3508612"/>
            <a:ext cx="6858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3311233" y="2331339"/>
            <a:ext cx="6858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1993461" y="2114118"/>
            <a:ext cx="1365698" cy="1947271"/>
            <a:chOff x="428878" y="1427932"/>
            <a:chExt cx="2903732" cy="1947271"/>
          </a:xfrm>
        </p:grpSpPr>
        <p:sp>
          <p:nvSpPr>
            <p:cNvPr id="116" name="Rectangle 115"/>
            <p:cNvSpPr/>
            <p:nvPr/>
          </p:nvSpPr>
          <p:spPr>
            <a:xfrm>
              <a:off x="428878" y="1427932"/>
              <a:ext cx="2903732" cy="164592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28878" y="3144371"/>
              <a:ext cx="2903732" cy="230832"/>
            </a:xfrm>
            <a:prstGeom prst="rect">
              <a:avLst/>
            </a:prstGeom>
            <a:ln w="63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9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Analysis filter-bank</a:t>
              </a:r>
            </a:p>
          </p:txBody>
        </p:sp>
      </p:grpSp>
      <p:cxnSp>
        <p:nvCxnSpPr>
          <p:cNvPr id="98" name="Straight Arrow Connector 97"/>
          <p:cNvCxnSpPr/>
          <p:nvPr/>
        </p:nvCxnSpPr>
        <p:spPr>
          <a:xfrm flipV="1">
            <a:off x="1945862" y="2914602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ounded Rectangle 98"/>
              <p:cNvSpPr/>
              <p:nvPr/>
            </p:nvSpPr>
            <p:spPr>
              <a:xfrm>
                <a:off x="2180623" y="2786909"/>
                <a:ext cx="594360" cy="255389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ℋ</m:t>
                          </m:r>
                        </m:e>
                        <m:sub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9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9" name="Rounded 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623" y="2786909"/>
                <a:ext cx="594360" cy="255389"/>
              </a:xfrm>
              <a:prstGeom prst="round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ounded Rectangle 99"/>
              <p:cNvSpPr/>
              <p:nvPr/>
            </p:nvSpPr>
            <p:spPr>
              <a:xfrm>
                <a:off x="3010586" y="2715808"/>
                <a:ext cx="302515" cy="404194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latin typeface="Cambria Math" panose="02040503050406030204" pitchFamily="18" charset="0"/>
                        </a:rPr>
                        <m:t>↓</m:t>
                      </m:r>
                      <m:f>
                        <m:fPr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lo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 i="1">
                                  <a:latin typeface="Cambria Math" panose="02040503050406030204" pitchFamily="18" charset="0"/>
                                </a:rPr>
                                <m:t>hi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9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0" name="Rounded 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586" y="2715808"/>
                <a:ext cx="302515" cy="404194"/>
              </a:xfrm>
              <a:prstGeom prst="roundRect">
                <a:avLst/>
              </a:prstGeom>
              <a:blipFill rotWithShape="0">
                <a:blip r:embed="rId18"/>
                <a:stretch>
                  <a:fillRect l="-81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1" name="Straight Arrow Connector 100"/>
          <p:cNvCxnSpPr/>
          <p:nvPr/>
        </p:nvCxnSpPr>
        <p:spPr>
          <a:xfrm flipV="1">
            <a:off x="2778848" y="2914602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ounded Rectangle 101"/>
              <p:cNvSpPr/>
              <p:nvPr/>
            </p:nvSpPr>
            <p:spPr>
              <a:xfrm>
                <a:off x="2180623" y="3380919"/>
                <a:ext cx="594360" cy="255389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ℋ</m:t>
                          </m:r>
                        </m:e>
                        <m:sub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9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2" name="Rounded 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623" y="3380919"/>
                <a:ext cx="594360" cy="255389"/>
              </a:xfrm>
              <a:prstGeom prst="round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ounded Rectangle 102"/>
              <p:cNvSpPr/>
              <p:nvPr/>
            </p:nvSpPr>
            <p:spPr>
              <a:xfrm>
                <a:off x="3010586" y="3309818"/>
                <a:ext cx="302515" cy="404194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latin typeface="Cambria Math" panose="02040503050406030204" pitchFamily="18" charset="0"/>
                        </a:rPr>
                        <m:t>↓</m:t>
                      </m:r>
                      <m:f>
                        <m:fPr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lo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 i="1">
                                  <a:latin typeface="Cambria Math" panose="02040503050406030204" pitchFamily="18" charset="0"/>
                                </a:rPr>
                                <m:t>hi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9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3" name="Rounded 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586" y="3309818"/>
                <a:ext cx="302515" cy="404194"/>
              </a:xfrm>
              <a:prstGeom prst="roundRect">
                <a:avLst/>
              </a:prstGeom>
              <a:blipFill rotWithShape="0">
                <a:blip r:embed="rId18"/>
                <a:stretch>
                  <a:fillRect l="-81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Straight Arrow Connector 103"/>
          <p:cNvCxnSpPr/>
          <p:nvPr/>
        </p:nvCxnSpPr>
        <p:spPr>
          <a:xfrm flipV="1">
            <a:off x="2778848" y="3508612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ounded Rectangle 104"/>
              <p:cNvSpPr/>
              <p:nvPr/>
            </p:nvSpPr>
            <p:spPr>
              <a:xfrm>
                <a:off x="2180623" y="2203646"/>
                <a:ext cx="594360" cy="255389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ℋ</m:t>
                          </m:r>
                        </m:e>
                        <m:sub>
                          <m:r>
                            <a:rPr lang="en-US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𝜂</m:t>
                      </m:r>
                      <m:r>
                        <a:rPr lang="en-US" sz="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9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5" name="Rounded 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623" y="2203646"/>
                <a:ext cx="594360" cy="255389"/>
              </a:xfrm>
              <a:prstGeom prst="round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ounded Rectangle 105"/>
              <p:cNvSpPr/>
              <p:nvPr/>
            </p:nvSpPr>
            <p:spPr>
              <a:xfrm>
                <a:off x="3010586" y="2132545"/>
                <a:ext cx="302515" cy="404194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latin typeface="Cambria Math" panose="02040503050406030204" pitchFamily="18" charset="0"/>
                        </a:rPr>
                        <m:t>↓</m:t>
                      </m:r>
                      <m:f>
                        <m:fPr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lo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 i="1">
                                  <a:latin typeface="Cambria Math" panose="02040503050406030204" pitchFamily="18" charset="0"/>
                                </a:rPr>
                                <m:t>hi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9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6" name="Rounded 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586" y="2132545"/>
                <a:ext cx="302515" cy="404194"/>
              </a:xfrm>
              <a:prstGeom prst="roundRect">
                <a:avLst/>
              </a:prstGeom>
              <a:blipFill rotWithShape="0">
                <a:blip r:embed="rId18"/>
                <a:stretch>
                  <a:fillRect l="-81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7" name="Straight Arrow Connector 106"/>
          <p:cNvCxnSpPr/>
          <p:nvPr/>
        </p:nvCxnSpPr>
        <p:spPr>
          <a:xfrm flipV="1">
            <a:off x="2778848" y="2331339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34"/>
          <p:cNvCxnSpPr/>
          <p:nvPr/>
        </p:nvCxnSpPr>
        <p:spPr>
          <a:xfrm rot="5400000" flipH="1" flipV="1">
            <a:off x="1812195" y="2542872"/>
            <a:ext cx="579959" cy="156899"/>
          </a:xfrm>
          <a:prstGeom prst="bentConnector2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34"/>
          <p:cNvCxnSpPr/>
          <p:nvPr/>
        </p:nvCxnSpPr>
        <p:spPr>
          <a:xfrm rot="16200000" flipH="1">
            <a:off x="1812195" y="3122830"/>
            <a:ext cx="579959" cy="156899"/>
          </a:xfrm>
          <a:prstGeom prst="bentConnector2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/>
          <p:cNvGrpSpPr/>
          <p:nvPr/>
        </p:nvGrpSpPr>
        <p:grpSpPr>
          <a:xfrm>
            <a:off x="2368392" y="2508446"/>
            <a:ext cx="228600" cy="824836"/>
            <a:chOff x="3805725" y="1822261"/>
            <a:chExt cx="228600" cy="824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Rectangle 113"/>
                <p:cNvSpPr/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114" name="Rectangle 1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Rectangle 114"/>
                <p:cNvSpPr/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115" name="Rectangle 1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1" name="Group 110"/>
          <p:cNvGrpSpPr/>
          <p:nvPr/>
        </p:nvGrpSpPr>
        <p:grpSpPr>
          <a:xfrm>
            <a:off x="3046609" y="2508446"/>
            <a:ext cx="228600" cy="824836"/>
            <a:chOff x="3805725" y="1822261"/>
            <a:chExt cx="228600" cy="824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Rectangle 111"/>
                <p:cNvSpPr/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112" name="Rectangle 1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Rectangle 112"/>
                <p:cNvSpPr/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113" name="Rectangle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5214615" y="2740178"/>
                <a:ext cx="48148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615" y="2740178"/>
                <a:ext cx="481481" cy="338554"/>
              </a:xfrm>
              <a:prstGeom prst="rect">
                <a:avLst/>
              </a:prstGeom>
              <a:blipFill rotWithShape="0">
                <a:blip r:embed="rId21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6" name="Straight Arrow Connector 34"/>
          <p:cNvCxnSpPr/>
          <p:nvPr/>
        </p:nvCxnSpPr>
        <p:spPr>
          <a:xfrm rot="5400000">
            <a:off x="5044091" y="3098629"/>
            <a:ext cx="502920" cy="317047"/>
          </a:xfrm>
          <a:prstGeom prst="bentConnector3">
            <a:avLst>
              <a:gd name="adj1" fmla="val 100781"/>
            </a:avLst>
          </a:prstGeom>
          <a:ln w="127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V="1">
            <a:off x="5544428" y="2914602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 rot="16200000">
            <a:off x="5237827" y="2801051"/>
            <a:ext cx="117041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Reconstructed image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66563" y="4276622"/>
            <a:ext cx="561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9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</a:t>
            </a:r>
          </a:p>
          <a:p>
            <a:pPr marL="171450" indent="-1714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 model is compatible with the matrix formulation of DSR</a:t>
            </a:r>
            <a:endParaRPr lang="en-US" sz="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5" name="Table 6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8986244"/>
                  </p:ext>
                </p:extLst>
              </p:nvPr>
            </p:nvGraphicFramePr>
            <p:xfrm>
              <a:off x="166564" y="497886"/>
              <a:ext cx="5610475" cy="149129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0260"/>
                    <a:gridCol w="4660215"/>
                  </a:tblGrid>
                  <a:tr h="188294">
                    <a:tc>
                      <a:txBody>
                        <a:bodyPr/>
                        <a:lstStyle/>
                        <a:p>
                          <a:pPr marL="0" marR="0" indent="0" algn="ctr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lo</m:t>
                                    </m:r>
                                    <m: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Inter sample spacing of the detector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8829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hi</m:t>
                                    </m:r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hi</m:t>
                                    </m:r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Desired inter sample spacing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8829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ℋ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𝜉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𝜂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Discrete Time Fourier Transform of  the sampled optical PSF </a:t>
                          </a:r>
                          <a14:m>
                            <m:oMath xmlns:m="http://schemas.openxmlformats.org/officeDocument/2006/math">
                              <m:r>
                                <a:rPr lang="en-US" sz="9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h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,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𝓁</m:t>
                                  </m:r>
                                </m:e>
                              </m:d>
                              <m:r>
                                <a:rPr lang="en-US" sz="9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≝</m:t>
                              </m:r>
                              <m:r>
                                <a:rPr lang="en-US" sz="9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h</m:t>
                              </m:r>
                              <m:r>
                                <a:rPr lang="en-US" sz="9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lang="en-US" sz="9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n-US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hi</m:t>
                                  </m:r>
                                </m:sub>
                              </m:sSub>
                              <m:r>
                                <a:rPr lang="en-US" sz="9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9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𝓁</m:t>
                              </m:r>
                              <m:sSub>
                                <m:sSubPr>
                                  <m:ctrlPr>
                                    <a:rPr lang="en-US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hi</m:t>
                                  </m:r>
                                </m:sub>
                              </m:sSub>
                              <m:r>
                                <a:rPr lang="en-US" sz="9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endParaRPr lang="en-US" sz="900" i="1" baseline="0" dirty="0" smtClean="0"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7463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900" smtClean="0">
                                    <a:latin typeface="Cambria Math" panose="02040503050406030204" pitchFamily="18" charset="0"/>
                                  </a:rPr>
                                  <m:t>𝒟</m:t>
                                </m:r>
                                <m:d>
                                  <m:d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  <m: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Discrete Time Fourier Transform of  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,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𝓁</m:t>
                                  </m:r>
                                </m:e>
                              </m:d>
                              <m:r>
                                <a:rPr lang="en-US" sz="9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≝</m:t>
                              </m:r>
                              <m:nary>
                                <m:naryPr>
                                  <m:chr m:val="∬"/>
                                  <m:subHide m:val="on"/>
                                  <m:supHide m:val="on"/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9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𝑑𝑒𝑡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</m:nary>
                              <m:r>
                                <m:rPr>
                                  <m:sty m:val="p"/>
                                </m:rPr>
                                <a:rPr lang="en-US" sz="9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rect</m:t>
                              </m:r>
                              <m:d>
                                <m:dPr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−</m:t>
                                      </m:r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𝑘</m:t>
                                      </m:r>
                                      <m:sSub>
                                        <m:sSubPr>
                                          <m:ctrlPr>
                                            <a:rPr lang="en-US" sz="9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  <m:t>hi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9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  <m:t>hi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sz="9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rect</m:t>
                              </m:r>
                              <m:d>
                                <m:dPr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900" i="1" kern="1200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𝑦</m:t>
                                      </m:r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−</m:t>
                                      </m:r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𝓁</m:t>
                                      </m:r>
                                      <m:sSub>
                                        <m:sSubPr>
                                          <m:ctrlPr>
                                            <a:rPr lang="en-US" sz="9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  <m:t>hi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9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  <m:t>hi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a:rPr lang="en-US" sz="9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𝑑𝑥𝑑𝑦</m:t>
                              </m:r>
                            </m:oMath>
                          </a14:m>
                          <a:endParaRPr lang="en-US" sz="900" i="1" baseline="0" dirty="0" smtClean="0"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In the absence of a focal plane mask,</a:t>
                          </a:r>
                          <a:r>
                            <a:rPr lang="en-US" sz="900" dirty="0" smtClean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𝑑𝑒𝑡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900" b="0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9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rect</m:t>
                              </m:r>
                              <m:d>
                                <m:d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lo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rect</m:t>
                              </m:r>
                              <m:d>
                                <m:d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lo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sz="9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,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𝓁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has exactly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9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9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sz="9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non-zero entries since </a:t>
                          </a:r>
                          <a14:m>
                            <m:oMath xmlns:m="http://schemas.openxmlformats.org/officeDocument/2006/math"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is an integer. These entries are 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 baseline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in the absence of a focal plane mask, and correspond to a </a:t>
                          </a:r>
                          <a14:m>
                            <m:oMath xmlns:m="http://schemas.openxmlformats.org/officeDocument/2006/math"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code in the presence of a focal plane mask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5" name="Table 6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8986244"/>
                  </p:ext>
                </p:extLst>
              </p:nvPr>
            </p:nvGraphicFramePr>
            <p:xfrm>
              <a:off x="166564" y="497886"/>
              <a:ext cx="5610475" cy="149129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0260"/>
                    <a:gridCol w="4660215"/>
                  </a:tblGrid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2"/>
                          <a:stretch>
                            <a:fillRect r="-491026" b="-55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Inter sample spacing of the detector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2"/>
                          <a:stretch>
                            <a:fillRect t="-102703" r="-491026" b="-4729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Desired inter sample spacing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2"/>
                          <a:stretch>
                            <a:fillRect t="-197368" r="-491026" b="-36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2"/>
                          <a:stretch>
                            <a:fillRect l="-20392" t="-197368" r="-131" b="-360526"/>
                          </a:stretch>
                        </a:blipFill>
                      </a:tcPr>
                    </a:tc>
                  </a:tr>
                  <a:tr h="8054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2"/>
                          <a:stretch>
                            <a:fillRect t="-84962" r="-491026" b="-30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2"/>
                          <a:stretch>
                            <a:fillRect l="-20392" t="-84962" r="-131" b="-300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5098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3336128" y="2113733"/>
            <a:ext cx="1563138" cy="1947271"/>
            <a:chOff x="428878" y="1427932"/>
            <a:chExt cx="2903732" cy="1947271"/>
          </a:xfrm>
        </p:grpSpPr>
        <p:sp>
          <p:nvSpPr>
            <p:cNvPr id="54" name="Rectangle 53"/>
            <p:cNvSpPr/>
            <p:nvPr/>
          </p:nvSpPr>
          <p:spPr>
            <a:xfrm>
              <a:off x="428878" y="1427932"/>
              <a:ext cx="2903732" cy="164592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28878" y="3144371"/>
              <a:ext cx="2903732" cy="230832"/>
            </a:xfrm>
            <a:prstGeom prst="rect">
              <a:avLst/>
            </a:prstGeom>
            <a:ln w="63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9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Analysis filter-bank</a:t>
              </a:r>
              <a:endParaRPr lang="en-US" sz="9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21735" y="2113733"/>
            <a:ext cx="2903732" cy="1947271"/>
            <a:chOff x="428878" y="1427932"/>
            <a:chExt cx="2903732" cy="1947271"/>
          </a:xfrm>
        </p:grpSpPr>
        <p:sp>
          <p:nvSpPr>
            <p:cNvPr id="51" name="Rectangle 50"/>
            <p:cNvSpPr/>
            <p:nvPr/>
          </p:nvSpPr>
          <p:spPr>
            <a:xfrm>
              <a:off x="428878" y="1427932"/>
              <a:ext cx="2903732" cy="164592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28878" y="3144371"/>
              <a:ext cx="2903732" cy="230832"/>
            </a:xfrm>
            <a:prstGeom prst="rect">
              <a:avLst/>
            </a:prstGeom>
            <a:ln w="63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900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Image that can be recovered by Digital Super Resolution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5" name="Rectangle 264"/>
              <p:cNvSpPr/>
              <p:nvPr/>
            </p:nvSpPr>
            <p:spPr>
              <a:xfrm>
                <a:off x="563015" y="2798801"/>
                <a:ext cx="481481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265" name="Rectangle 2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14" y="2113001"/>
                <a:ext cx="481481" cy="230832"/>
              </a:xfrm>
              <a:prstGeom prst="rect">
                <a:avLst/>
              </a:prstGeom>
              <a:blipFill rotWithShape="0">
                <a:blip r:embed="rId3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6" name="Straight Arrow Connector 265"/>
          <p:cNvCxnSpPr/>
          <p:nvPr/>
        </p:nvCxnSpPr>
        <p:spPr>
          <a:xfrm>
            <a:off x="1048675" y="2910914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7" name="Rectangle 266"/>
              <p:cNvSpPr/>
              <p:nvPr/>
            </p:nvSpPr>
            <p:spPr>
              <a:xfrm>
                <a:off x="2961734" y="2744940"/>
                <a:ext cx="48148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⊗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67" name="Rectangle 2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733" y="2059140"/>
                <a:ext cx="481481" cy="338554"/>
              </a:xfrm>
              <a:prstGeom prst="rect">
                <a:avLst/>
              </a:prstGeom>
              <a:blipFill rotWithShape="0">
                <a:blip r:embed="rId4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8" name="Straight Arrow Connector 7"/>
          <p:cNvCxnSpPr/>
          <p:nvPr/>
        </p:nvCxnSpPr>
        <p:spPr>
          <a:xfrm rot="5400000" flipH="1" flipV="1">
            <a:off x="2790807" y="3051832"/>
            <a:ext cx="457200" cy="369308"/>
          </a:xfrm>
          <a:prstGeom prst="bentConnector3">
            <a:avLst>
              <a:gd name="adj1" fmla="val 1046"/>
            </a:avLst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9" name="Rectangle 268"/>
              <p:cNvSpPr/>
              <p:nvPr/>
            </p:nvSpPr>
            <p:spPr>
              <a:xfrm>
                <a:off x="1343751" y="3240693"/>
                <a:ext cx="1579279" cy="4441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,ℓ∈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ℤ</m:t>
                          </m:r>
                        </m:sub>
                        <m:sup/>
                        <m:e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hi</m:t>
                                  </m:r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−ℓ</m:t>
                              </m:r>
                              <m:sSub>
                                <m:sSub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hi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269" name="Rectangle 2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750" y="2554892"/>
                <a:ext cx="1579279" cy="444161"/>
              </a:xfrm>
              <a:prstGeom prst="rect">
                <a:avLst/>
              </a:prstGeom>
              <a:blipFill rotWithShape="0">
                <a:blip r:embed="rId5"/>
                <a:stretch>
                  <a:fillRect l="-17375" t="-106849" b="-149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0" name="Rounded Rectangle 269"/>
              <p:cNvSpPr/>
              <p:nvPr/>
            </p:nvSpPr>
            <p:spPr>
              <a:xfrm>
                <a:off x="1278144" y="2667128"/>
                <a:ext cx="1377225" cy="494178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900" i="1">
                              <a:latin typeface="Cambria Math" panose="02040503050406030204" pitchFamily="18" charset="0"/>
                            </a:rPr>
                            <m:t>hi</m:t>
                          </m:r>
                        </m:sub>
                        <m:sup>
                          <m:r>
                            <a:rPr lang="en-US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m:rPr>
                          <m:sty m:val="p"/>
                        </m:rPr>
                        <a:rPr lang="en-US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en-US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 i="1">
                                  <a:latin typeface="Cambria Math" panose="02040503050406030204" pitchFamily="18" charset="0"/>
                                </a:rPr>
                                <m:t>hi</m:t>
                              </m:r>
                            </m:sub>
                          </m:sSub>
                          <m:r>
                            <a:rPr lang="en-US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en-US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 i="1">
                                  <a:latin typeface="Cambria Math" panose="02040503050406030204" pitchFamily="18" charset="0"/>
                                </a:rPr>
                                <m:t>hi</m:t>
                              </m:r>
                            </m:sub>
                          </m:sSub>
                          <m:r>
                            <a:rPr lang="en-US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en-US" sz="9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900" dirty="0">
                    <a:ea typeface="Cambria Math" panose="020405030504060302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9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circ</m:t>
                    </m:r>
                    <m:d>
                      <m:dPr>
                        <m:ctrlPr>
                          <a:rPr lang="en-US" sz="9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𝑁𝐴</m:t>
                            </m:r>
                          </m:den>
                        </m:f>
                        <m:rad>
                          <m:radPr>
                            <m:degHide m:val="on"/>
                            <m:ctrlP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𝜉</m:t>
                                </m:r>
                              </m:e>
                              <m:sup>
                                <m:r>
                                  <a:rPr lang="en-US" sz="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𝜂</m:t>
                                </m:r>
                              </m:e>
                              <m:sup>
                                <m:r>
                                  <a:rPr lang="en-US" sz="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d>
                  </m:oMath>
                </a14:m>
                <a:endParaRPr lang="en-US" sz="9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0" name="Rounded Rectangle 2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144" y="2667128"/>
                <a:ext cx="1377225" cy="494178"/>
              </a:xfrm>
              <a:prstGeom prst="round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1" name="Straight Arrow Connector 270"/>
          <p:cNvCxnSpPr/>
          <p:nvPr/>
        </p:nvCxnSpPr>
        <p:spPr>
          <a:xfrm flipV="1">
            <a:off x="2655367" y="2914217"/>
            <a:ext cx="4572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/>
          <p:nvPr/>
        </p:nvCxnSpPr>
        <p:spPr>
          <a:xfrm flipV="1">
            <a:off x="3288529" y="2914217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3" name="Rectangle 272"/>
              <p:cNvSpPr/>
              <p:nvPr/>
            </p:nvSpPr>
            <p:spPr>
              <a:xfrm>
                <a:off x="2588104" y="2686380"/>
                <a:ext cx="448842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</m:acc>
                      <m:r>
                        <a:rPr lang="en-US" sz="9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273" name="Rectangle 2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104" y="2000580"/>
                <a:ext cx="448842" cy="230832"/>
              </a:xfrm>
              <a:prstGeom prst="rect">
                <a:avLst/>
              </a:prstGeom>
              <a:blipFill rotWithShape="0">
                <a:blip r:embed="rId7"/>
                <a:stretch>
                  <a:fillRect r="-8219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7" name="Rectangle 276"/>
          <p:cNvSpPr/>
          <p:nvPr/>
        </p:nvSpPr>
        <p:spPr>
          <a:xfrm>
            <a:off x="346554" y="3032815"/>
            <a:ext cx="91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Geometric image of scene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0" name="Rectangle 279"/>
              <p:cNvSpPr/>
              <p:nvPr/>
            </p:nvSpPr>
            <p:spPr>
              <a:xfrm>
                <a:off x="1246053" y="2156319"/>
                <a:ext cx="1441420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Pixel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transfer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function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high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resolution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detector</m:t>
                      </m:r>
                    </m:oMath>
                  </m:oMathPara>
                </a14:m>
                <a:endPara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Ideal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low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pass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filter</m:t>
                      </m:r>
                    </m:oMath>
                  </m:oMathPara>
                </a14:m>
                <a:endPara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0" name="Rectangle 2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053" y="2156319"/>
                <a:ext cx="1441420" cy="50783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3523291" y="2715423"/>
            <a:ext cx="2083145" cy="404194"/>
            <a:chOff x="3523290" y="2029623"/>
            <a:chExt cx="2083145" cy="4041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4" name="Rounded Rectangle 273"/>
                <p:cNvSpPr/>
                <p:nvPr/>
              </p:nvSpPr>
              <p:spPr>
                <a:xfrm>
                  <a:off x="3523290" y="2100723"/>
                  <a:ext cx="793470" cy="25538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ℋ</m:t>
                            </m:r>
                          </m:e>
                          <m:sub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 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𝒟</m:t>
                        </m:r>
                        <m:d>
                          <m:d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𝜉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𝜂</m:t>
                            </m:r>
                          </m:e>
                        </m:d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74" name="Rounded Rectangle 2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3290" y="2100723"/>
                  <a:ext cx="793470" cy="255389"/>
                </a:xfrm>
                <a:prstGeom prst="roundRect">
                  <a:avLst/>
                </a:prstGeom>
                <a:blipFill rotWithShape="0">
                  <a:blip r:embed="rId9"/>
                  <a:stretch>
                    <a:fillRect l="-538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5" name="Rounded Rectangle 274"/>
                <p:cNvSpPr/>
                <p:nvPr/>
              </p:nvSpPr>
              <p:spPr>
                <a:xfrm>
                  <a:off x="4548497" y="2029623"/>
                  <a:ext cx="302515" cy="404194"/>
                </a:xfrm>
                <a:prstGeom prst="round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↓</m:t>
                        </m:r>
                        <m:f>
                          <m:f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lo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hi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90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75" name="Rounded Rectangle 2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8497" y="2029623"/>
                  <a:ext cx="302515" cy="404194"/>
                </a:xfrm>
                <a:prstGeom prst="roundRect">
                  <a:avLst/>
                </a:prstGeom>
                <a:blipFill rotWithShape="0">
                  <a:blip r:embed="rId10"/>
                  <a:stretch>
                    <a:fillRect l="-8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6" name="Rectangle 275"/>
                <p:cNvSpPr/>
                <p:nvPr/>
              </p:nvSpPr>
              <p:spPr>
                <a:xfrm>
                  <a:off x="5025589" y="2116183"/>
                  <a:ext cx="580846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900">
                                <a:latin typeface="Cambria Math" panose="02040503050406030204" pitchFamily="18" charset="0"/>
                              </a:rPr>
                              <m:t>lo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276" name="Rectangle 27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5589" y="2116183"/>
                  <a:ext cx="580846" cy="2308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r="-17708" b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2" name="Straight Arrow Connector 281"/>
            <p:cNvCxnSpPr/>
            <p:nvPr/>
          </p:nvCxnSpPr>
          <p:spPr>
            <a:xfrm flipV="1">
              <a:off x="4316760" y="2228417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Arrow Connector 282"/>
            <p:cNvCxnSpPr/>
            <p:nvPr/>
          </p:nvCxnSpPr>
          <p:spPr>
            <a:xfrm flipV="1">
              <a:off x="4849145" y="2228417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523291" y="3309433"/>
            <a:ext cx="2083145" cy="404194"/>
            <a:chOff x="3523290" y="2029623"/>
            <a:chExt cx="2083145" cy="4041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ounded Rectangle 23"/>
                <p:cNvSpPr/>
                <p:nvPr/>
              </p:nvSpPr>
              <p:spPr>
                <a:xfrm>
                  <a:off x="3523290" y="2100723"/>
                  <a:ext cx="793470" cy="25538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ℋ</m:t>
                            </m:r>
                          </m:e>
                          <m:sub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sub>
                        </m:sSub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 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𝒟</m:t>
                        </m:r>
                        <m:d>
                          <m:d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𝜉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𝜂</m:t>
                            </m:r>
                          </m:e>
                        </m:d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Rounded 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3290" y="2100723"/>
                  <a:ext cx="793470" cy="255389"/>
                </a:xfrm>
                <a:prstGeom prst="roundRect">
                  <a:avLst/>
                </a:prstGeom>
                <a:blipFill rotWithShape="0">
                  <a:blip r:embed="rId12"/>
                  <a:stretch>
                    <a:fillRect l="-538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ounded Rectangle 24"/>
                <p:cNvSpPr/>
                <p:nvPr/>
              </p:nvSpPr>
              <p:spPr>
                <a:xfrm>
                  <a:off x="4548497" y="2029623"/>
                  <a:ext cx="302515" cy="404194"/>
                </a:xfrm>
                <a:prstGeom prst="round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↓</m:t>
                        </m:r>
                        <m:f>
                          <m:f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lo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hi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90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5" name="Rounded 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8497" y="2029623"/>
                  <a:ext cx="302515" cy="404194"/>
                </a:xfrm>
                <a:prstGeom prst="roundRect">
                  <a:avLst/>
                </a:prstGeom>
                <a:blipFill rotWithShape="0">
                  <a:blip r:embed="rId13"/>
                  <a:stretch>
                    <a:fillRect l="-8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5025589" y="2116183"/>
                  <a:ext cx="580846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900">
                                <a:latin typeface="Cambria Math" panose="02040503050406030204" pitchFamily="18" charset="0"/>
                              </a:rPr>
                              <m:t>lo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5589" y="2116183"/>
                  <a:ext cx="580846" cy="23083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r="-18750" b="-270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" name="Straight Arrow Connector 26"/>
            <p:cNvCxnSpPr/>
            <p:nvPr/>
          </p:nvCxnSpPr>
          <p:spPr>
            <a:xfrm flipV="1">
              <a:off x="4316760" y="2228417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4849145" y="2228417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523291" y="2132160"/>
            <a:ext cx="2083145" cy="404194"/>
            <a:chOff x="3523290" y="2029623"/>
            <a:chExt cx="2083145" cy="4041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ounded Rectangle 29"/>
                <p:cNvSpPr/>
                <p:nvPr/>
              </p:nvSpPr>
              <p:spPr>
                <a:xfrm>
                  <a:off x="3523290" y="2100723"/>
                  <a:ext cx="793470" cy="25538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ℋ</m:t>
                            </m:r>
                          </m:e>
                          <m:sub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 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𝒟</m:t>
                        </m:r>
                        <m:d>
                          <m:d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𝜉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𝜂</m:t>
                            </m:r>
                          </m:e>
                        </m:d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0" name="Rounded 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3290" y="2100723"/>
                  <a:ext cx="793470" cy="255389"/>
                </a:xfrm>
                <a:prstGeom prst="roundRect">
                  <a:avLst/>
                </a:prstGeom>
                <a:blipFill rotWithShape="0">
                  <a:blip r:embed="rId15"/>
                  <a:stretch>
                    <a:fillRect l="-538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ounded Rectangle 30"/>
                <p:cNvSpPr/>
                <p:nvPr/>
              </p:nvSpPr>
              <p:spPr>
                <a:xfrm>
                  <a:off x="4548497" y="2029623"/>
                  <a:ext cx="302515" cy="404194"/>
                </a:xfrm>
                <a:prstGeom prst="round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↓</m:t>
                        </m:r>
                        <m:f>
                          <m:f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lo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hi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1" name="Rounded 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8497" y="2029623"/>
                  <a:ext cx="302515" cy="404194"/>
                </a:xfrm>
                <a:prstGeom prst="roundRect">
                  <a:avLst/>
                </a:prstGeom>
                <a:blipFill rotWithShape="0">
                  <a:blip r:embed="rId13"/>
                  <a:stretch>
                    <a:fillRect l="-8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5025589" y="2116183"/>
                  <a:ext cx="580846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900">
                                <a:latin typeface="Cambria Math" panose="02040503050406030204" pitchFamily="18" charset="0"/>
                              </a:rPr>
                              <m:t>lo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;1]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5589" y="2116183"/>
                  <a:ext cx="580846" cy="230832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r="-17708" b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Arrow Connector 32"/>
            <p:cNvCxnSpPr/>
            <p:nvPr/>
          </p:nvCxnSpPr>
          <p:spPr>
            <a:xfrm flipV="1">
              <a:off x="4316760" y="2228417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4849145" y="2228417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/>
          <p:cNvCxnSpPr/>
          <p:nvPr/>
        </p:nvCxnSpPr>
        <p:spPr>
          <a:xfrm rot="5400000" flipH="1" flipV="1">
            <a:off x="3154862" y="2542487"/>
            <a:ext cx="579959" cy="156899"/>
          </a:xfrm>
          <a:prstGeom prst="bentConnector2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34"/>
          <p:cNvCxnSpPr/>
          <p:nvPr/>
        </p:nvCxnSpPr>
        <p:spPr>
          <a:xfrm rot="16200000" flipH="1">
            <a:off x="3154862" y="3122445"/>
            <a:ext cx="579959" cy="156899"/>
          </a:xfrm>
          <a:prstGeom prst="bentConnector2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805725" y="2508061"/>
            <a:ext cx="228600" cy="824836"/>
            <a:chOff x="3805725" y="1822261"/>
            <a:chExt cx="228600" cy="824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/>
          <p:cNvGrpSpPr/>
          <p:nvPr/>
        </p:nvGrpSpPr>
        <p:grpSpPr>
          <a:xfrm>
            <a:off x="4584521" y="2508061"/>
            <a:ext cx="228600" cy="824836"/>
            <a:chOff x="3805725" y="1822261"/>
            <a:chExt cx="228600" cy="824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/>
                <p:cNvSpPr/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/>
                <p:cNvSpPr/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0" name="Rectangle 49"/>
          <p:cNvSpPr/>
          <p:nvPr/>
        </p:nvSpPr>
        <p:spPr>
          <a:xfrm>
            <a:off x="0" y="0"/>
            <a:ext cx="5943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DSR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workflow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66563" y="4276622"/>
                <a:ext cx="5614416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1200"/>
                  </a:lnSpc>
                </a:pPr>
                <a:r>
                  <a:rPr lang="en-US" sz="900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Observations</a:t>
                </a:r>
              </a:p>
              <a:p>
                <a:pPr marL="171450" indent="-171450" algn="just">
                  <a:lnSpc>
                    <a:spcPts val="1200"/>
                  </a:lnSpc>
                  <a:buFont typeface="Arial" panose="020B0604020202020204" pitchFamily="34" charset="0"/>
                  <a:buChar char="•"/>
                </a:pPr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above model is compatible with the matrix formulation of DSR wherein one is interested in recovering an image of the scene as sampled by a detector with smaller pixels (not just smaller inter-sample spacing)</a:t>
                </a:r>
              </a:p>
              <a:p>
                <a:pPr marL="171450" indent="-171450" algn="just">
                  <a:lnSpc>
                    <a:spcPts val="1200"/>
                  </a:lnSpc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Any </a:t>
                </a:r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frequencies lost to blurring due to detector integration i.e. </a:t>
                </a:r>
                <a14:m>
                  <m:oMath xmlns:m="http://schemas.openxmlformats.org/officeDocument/2006/math"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𝒟</m:t>
                    </m:r>
                    <m:d>
                      <m:dPr>
                        <m:ctrlP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</m:d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 </m:t>
                    </m:r>
                  </m:oMath>
                </a14:m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cannot be </a:t>
                </a: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recovered. </a:t>
                </a:r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occurs when either </a:t>
                </a:r>
                <a14:m>
                  <m:oMath xmlns:m="http://schemas.openxmlformats.org/officeDocument/2006/math"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𝜉</m:t>
                    </m:r>
                  </m:oMath>
                </a14:m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𝜂</m:t>
                    </m:r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a harmonic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00">
                            <a:latin typeface="Cambria Math" panose="02040503050406030204" pitchFamily="18" charset="0"/>
                          </a:rPr>
                          <m:t>1/</m:t>
                        </m:r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lo</m:t>
                        </m:r>
                        <m:r>
                          <a:rPr lang="en-US" sz="90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171450" indent="-171450" algn="just">
                  <a:lnSpc>
                    <a:spcPts val="1200"/>
                  </a:lnSpc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optical PSF could either be diffraction limited or due to a pseudo-random phase mask as in Amit Ashok’s work </a:t>
                </a:r>
              </a:p>
              <a:p>
                <a:pPr marL="171450" indent="-171450" algn="just">
                  <a:lnSpc>
                    <a:spcPts val="1200"/>
                  </a:lnSpc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Sub-pixel shift induces changes in the phase of the transfer function </a:t>
                </a:r>
                <a14:m>
                  <m:oMath xmlns:m="http://schemas.openxmlformats.org/officeDocument/2006/math">
                    <m:r>
                      <a:rPr lang="en-US" sz="900" i="1">
                        <a:latin typeface="Cambria Math" panose="02040503050406030204" pitchFamily="18" charset="0"/>
                      </a:rPr>
                      <m:t>ℋ</m:t>
                    </m:r>
                    <m:r>
                      <a:rPr lang="en-US" sz="90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900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sz="90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900">
                        <a:latin typeface="Cambria Math" panose="02040503050406030204" pitchFamily="18" charset="0"/>
                      </a:rPr>
                      <m:t>𝜂</m:t>
                    </m:r>
                    <m:r>
                      <a:rPr lang="en-US" sz="9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These transfer function are denoted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ℋ</m:t>
                        </m:r>
                      </m:e>
                      <m:sub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90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900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sz="90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900">
                        <a:latin typeface="Cambria Math" panose="02040503050406030204" pitchFamily="18" charset="0"/>
                      </a:rPr>
                      <m:t>𝜂</m:t>
                    </m:r>
                    <m:r>
                      <a:rPr lang="en-US" sz="9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the above block schematic.</a:t>
                </a:r>
                <a:endParaRPr lang="en-US" sz="9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63" y="4276622"/>
                <a:ext cx="5614416" cy="1477328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7" name="Table 5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8986244"/>
                  </p:ext>
                </p:extLst>
              </p:nvPr>
            </p:nvGraphicFramePr>
            <p:xfrm>
              <a:off x="166564" y="497886"/>
              <a:ext cx="5610475" cy="149129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0260"/>
                    <a:gridCol w="4660215"/>
                  </a:tblGrid>
                  <a:tr h="188294">
                    <a:tc>
                      <a:txBody>
                        <a:bodyPr/>
                        <a:lstStyle/>
                        <a:p>
                          <a:pPr marL="0" marR="0" indent="0" algn="ctr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lo</m:t>
                                    </m:r>
                                    <m: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Inter sample spacing of the detector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8829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hi</m:t>
                                    </m:r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hi</m:t>
                                    </m:r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Desired inter sample spacing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8829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ℋ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𝜉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𝜂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Discrete Time Fourier Transform of  the sampled optical PSF </a:t>
                          </a:r>
                          <a14:m>
                            <m:oMath xmlns:m="http://schemas.openxmlformats.org/officeDocument/2006/math">
                              <m:r>
                                <a:rPr lang="en-US" sz="9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h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,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𝓁</m:t>
                                  </m:r>
                                </m:e>
                              </m:d>
                              <m:r>
                                <a:rPr lang="en-US" sz="9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≝</m:t>
                              </m:r>
                              <m:r>
                                <a:rPr lang="en-US" sz="9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h</m:t>
                              </m:r>
                              <m:r>
                                <a:rPr lang="en-US" sz="9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lang="en-US" sz="9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n-US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hi</m:t>
                                  </m:r>
                                </m:sub>
                              </m:sSub>
                              <m:r>
                                <a:rPr lang="en-US" sz="9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9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𝓁</m:t>
                              </m:r>
                              <m:sSub>
                                <m:sSubPr>
                                  <m:ctrlPr>
                                    <a:rPr lang="en-US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hi</m:t>
                                  </m:r>
                                </m:sub>
                              </m:sSub>
                              <m:r>
                                <a:rPr lang="en-US" sz="9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endParaRPr lang="en-US" sz="900" i="1" baseline="0" dirty="0" smtClean="0"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7463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900" smtClean="0">
                                    <a:latin typeface="Cambria Math" panose="02040503050406030204" pitchFamily="18" charset="0"/>
                                  </a:rPr>
                                  <m:t>𝒟</m:t>
                                </m:r>
                                <m:d>
                                  <m:d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  <m: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Discrete Time Fourier Transform of  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,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𝓁</m:t>
                                  </m:r>
                                </m:e>
                              </m:d>
                              <m:r>
                                <a:rPr lang="en-US" sz="9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≝</m:t>
                              </m:r>
                              <m:nary>
                                <m:naryPr>
                                  <m:chr m:val="∬"/>
                                  <m:subHide m:val="on"/>
                                  <m:supHide m:val="on"/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9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𝑑𝑒𝑡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</m:nary>
                              <m:r>
                                <m:rPr>
                                  <m:sty m:val="p"/>
                                </m:rPr>
                                <a:rPr lang="en-US" sz="9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rect</m:t>
                              </m:r>
                              <m:d>
                                <m:dPr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−</m:t>
                                      </m:r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𝑘</m:t>
                                      </m:r>
                                      <m:sSub>
                                        <m:sSubPr>
                                          <m:ctrlPr>
                                            <a:rPr lang="en-US" sz="9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  <m:t>hi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9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  <m:t>hi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sz="9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rect</m:t>
                              </m:r>
                              <m:d>
                                <m:dPr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900" i="1" kern="1200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𝑦</m:t>
                                      </m:r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−</m:t>
                                      </m:r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𝓁</m:t>
                                      </m:r>
                                      <m:sSub>
                                        <m:sSubPr>
                                          <m:ctrlPr>
                                            <a:rPr lang="en-US" sz="9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  <m:t>hi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9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  <m:t>hi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a:rPr lang="en-US" sz="9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𝑑𝑥𝑑𝑦</m:t>
                              </m:r>
                            </m:oMath>
                          </a14:m>
                          <a:endParaRPr lang="en-US" sz="900" i="1" baseline="0" dirty="0" smtClean="0"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In the absence of a focal plane mask,</a:t>
                          </a:r>
                          <a:r>
                            <a:rPr lang="en-US" sz="900" dirty="0" smtClean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𝑑𝑒𝑡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900" b="0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9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rect</m:t>
                              </m:r>
                              <m:d>
                                <m:d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lo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rect</m:t>
                              </m:r>
                              <m:d>
                                <m:d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lo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sz="9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,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𝓁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has exactly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9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9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sz="9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non-zero entries since </a:t>
                          </a:r>
                          <a14:m>
                            <m:oMath xmlns:m="http://schemas.openxmlformats.org/officeDocument/2006/math"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is an integer. These entries are 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 baseline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in the absence of a focal plane mask, and correspond to a </a:t>
                          </a:r>
                          <a14:m>
                            <m:oMath xmlns:m="http://schemas.openxmlformats.org/officeDocument/2006/math"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code in the presence of a focal plane mask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7" name="Table 5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8986244"/>
                  </p:ext>
                </p:extLst>
              </p:nvPr>
            </p:nvGraphicFramePr>
            <p:xfrm>
              <a:off x="166564" y="497886"/>
              <a:ext cx="5610475" cy="149129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0260"/>
                    <a:gridCol w="4660215"/>
                  </a:tblGrid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3"/>
                          <a:stretch>
                            <a:fillRect r="-491026" b="-55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Inter sample spacing of the detector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3"/>
                          <a:stretch>
                            <a:fillRect t="-102703" r="-491026" b="-4729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Desired inter sample spacing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3"/>
                          <a:stretch>
                            <a:fillRect t="-197368" r="-491026" b="-36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3"/>
                          <a:stretch>
                            <a:fillRect l="-20392" t="-197368" r="-131" b="-360526"/>
                          </a:stretch>
                        </a:blipFill>
                      </a:tcPr>
                    </a:tc>
                  </a:tr>
                  <a:tr h="8054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3"/>
                          <a:stretch>
                            <a:fillRect t="-84962" r="-491026" b="-30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3"/>
                          <a:stretch>
                            <a:fillRect l="-20392" t="-84962" r="-131" b="-300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453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3336128" y="2113733"/>
            <a:ext cx="1563138" cy="1947271"/>
            <a:chOff x="428878" y="1427932"/>
            <a:chExt cx="2903732" cy="1947271"/>
          </a:xfrm>
        </p:grpSpPr>
        <p:sp>
          <p:nvSpPr>
            <p:cNvPr id="51" name="Rectangle 50"/>
            <p:cNvSpPr/>
            <p:nvPr/>
          </p:nvSpPr>
          <p:spPr>
            <a:xfrm>
              <a:off x="428878" y="1427932"/>
              <a:ext cx="2903732" cy="164592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28878" y="3144371"/>
              <a:ext cx="2903732" cy="230832"/>
            </a:xfrm>
            <a:prstGeom prst="rect">
              <a:avLst/>
            </a:prstGeom>
            <a:ln w="63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9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Analysis filter-bank</a:t>
              </a:r>
              <a:endParaRPr lang="en-US" sz="9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21735" y="2113733"/>
            <a:ext cx="2903732" cy="1947271"/>
            <a:chOff x="428878" y="1427932"/>
            <a:chExt cx="2903732" cy="1947271"/>
          </a:xfrm>
        </p:grpSpPr>
        <p:sp>
          <p:nvSpPr>
            <p:cNvPr id="54" name="Rectangle 53"/>
            <p:cNvSpPr/>
            <p:nvPr/>
          </p:nvSpPr>
          <p:spPr>
            <a:xfrm>
              <a:off x="428878" y="1427932"/>
              <a:ext cx="2903732" cy="164592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28878" y="3144371"/>
              <a:ext cx="2903732" cy="230832"/>
            </a:xfrm>
            <a:prstGeom prst="rect">
              <a:avLst/>
            </a:prstGeom>
            <a:ln w="63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900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Image that can be recovered by Digital Super Resolution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5" name="Rectangle 264"/>
              <p:cNvSpPr/>
              <p:nvPr/>
            </p:nvSpPr>
            <p:spPr>
              <a:xfrm>
                <a:off x="563015" y="2798801"/>
                <a:ext cx="481481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265" name="Rectangle 2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14" y="2113001"/>
                <a:ext cx="481481" cy="230832"/>
              </a:xfrm>
              <a:prstGeom prst="rect">
                <a:avLst/>
              </a:prstGeom>
              <a:blipFill rotWithShape="0">
                <a:blip r:embed="rId3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6" name="Straight Arrow Connector 265"/>
          <p:cNvCxnSpPr/>
          <p:nvPr/>
        </p:nvCxnSpPr>
        <p:spPr>
          <a:xfrm>
            <a:off x="1048675" y="2910914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7" name="Rectangle 266"/>
              <p:cNvSpPr/>
              <p:nvPr/>
            </p:nvSpPr>
            <p:spPr>
              <a:xfrm>
                <a:off x="2961734" y="2744940"/>
                <a:ext cx="48148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⊗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67" name="Rectangle 2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733" y="2059140"/>
                <a:ext cx="481481" cy="338554"/>
              </a:xfrm>
              <a:prstGeom prst="rect">
                <a:avLst/>
              </a:prstGeom>
              <a:blipFill rotWithShape="0">
                <a:blip r:embed="rId4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8" name="Straight Arrow Connector 7"/>
          <p:cNvCxnSpPr/>
          <p:nvPr/>
        </p:nvCxnSpPr>
        <p:spPr>
          <a:xfrm rot="5400000" flipH="1" flipV="1">
            <a:off x="2790807" y="3051832"/>
            <a:ext cx="457200" cy="369308"/>
          </a:xfrm>
          <a:prstGeom prst="bentConnector3">
            <a:avLst>
              <a:gd name="adj1" fmla="val 1046"/>
            </a:avLst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9" name="Rectangle 268"/>
              <p:cNvSpPr/>
              <p:nvPr/>
            </p:nvSpPr>
            <p:spPr>
              <a:xfrm>
                <a:off x="1343751" y="3240693"/>
                <a:ext cx="1579279" cy="4441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,ℓ∈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ℤ</m:t>
                          </m:r>
                        </m:sub>
                        <m:sup/>
                        <m:e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en-US" sz="9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hi</m:t>
                                  </m:r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−ℓ</m:t>
                              </m:r>
                              <m:sSub>
                                <m:sSub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hi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269" name="Rectangle 2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750" y="2554892"/>
                <a:ext cx="1579279" cy="444161"/>
              </a:xfrm>
              <a:prstGeom prst="rect">
                <a:avLst/>
              </a:prstGeom>
              <a:blipFill rotWithShape="0">
                <a:blip r:embed="rId5"/>
                <a:stretch>
                  <a:fillRect l="-17375" t="-106849" b="-149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0" name="Rounded Rectangle 269"/>
              <p:cNvSpPr/>
              <p:nvPr/>
            </p:nvSpPr>
            <p:spPr>
              <a:xfrm>
                <a:off x="1278144" y="2667128"/>
                <a:ext cx="1377225" cy="494178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900" i="1">
                              <a:latin typeface="Cambria Math" panose="02040503050406030204" pitchFamily="18" charset="0"/>
                            </a:rPr>
                            <m:t>hi</m:t>
                          </m:r>
                        </m:sub>
                        <m:sup>
                          <m:r>
                            <a:rPr lang="en-US" sz="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m:rPr>
                          <m:sty m:val="p"/>
                        </m:rPr>
                        <a:rPr lang="en-US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en-US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 i="1">
                                  <a:latin typeface="Cambria Math" panose="02040503050406030204" pitchFamily="18" charset="0"/>
                                </a:rPr>
                                <m:t>hi</m:t>
                              </m:r>
                            </m:sub>
                          </m:sSub>
                          <m:r>
                            <a:rPr lang="en-US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en-US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900" i="1">
                                  <a:latin typeface="Cambria Math" panose="02040503050406030204" pitchFamily="18" charset="0"/>
                                </a:rPr>
                                <m:t>hi</m:t>
                              </m:r>
                            </m:sub>
                          </m:sSub>
                          <m:r>
                            <a:rPr lang="en-US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en-US" sz="9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900" dirty="0">
                    <a:ea typeface="Cambria Math" panose="020405030504060302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9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circ</m:t>
                    </m:r>
                    <m:d>
                      <m:dPr>
                        <m:ctrlPr>
                          <a:rPr lang="en-US" sz="9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𝑁𝐴</m:t>
                            </m:r>
                          </m:den>
                        </m:f>
                        <m:rad>
                          <m:radPr>
                            <m:degHide m:val="on"/>
                            <m:ctrlP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𝜉</m:t>
                                </m:r>
                              </m:e>
                              <m:sup>
                                <m:r>
                                  <a:rPr lang="en-US" sz="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𝜂</m:t>
                                </m:r>
                              </m:e>
                              <m:sup>
                                <m:r>
                                  <a:rPr lang="en-US" sz="9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d>
                  </m:oMath>
                </a14:m>
                <a:endParaRPr lang="en-US" sz="9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0" name="Rounded Rectangle 2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144" y="2667128"/>
                <a:ext cx="1377225" cy="494178"/>
              </a:xfrm>
              <a:prstGeom prst="round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1" name="Straight Arrow Connector 270"/>
          <p:cNvCxnSpPr/>
          <p:nvPr/>
        </p:nvCxnSpPr>
        <p:spPr>
          <a:xfrm flipV="1">
            <a:off x="2655367" y="2914217"/>
            <a:ext cx="4572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/>
          <p:nvPr/>
        </p:nvCxnSpPr>
        <p:spPr>
          <a:xfrm flipV="1">
            <a:off x="3288529" y="2914217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3" name="Rectangle 272"/>
              <p:cNvSpPr/>
              <p:nvPr/>
            </p:nvSpPr>
            <p:spPr>
              <a:xfrm>
                <a:off x="2588104" y="2686380"/>
                <a:ext cx="448842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</m:acc>
                      <m:r>
                        <a:rPr lang="en-US" sz="9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273" name="Rectangle 2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104" y="2000580"/>
                <a:ext cx="448842" cy="230832"/>
              </a:xfrm>
              <a:prstGeom prst="rect">
                <a:avLst/>
              </a:prstGeom>
              <a:blipFill rotWithShape="0">
                <a:blip r:embed="rId7"/>
                <a:stretch>
                  <a:fillRect r="-8219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7" name="Rectangle 276"/>
          <p:cNvSpPr/>
          <p:nvPr/>
        </p:nvSpPr>
        <p:spPr>
          <a:xfrm>
            <a:off x="346554" y="3032815"/>
            <a:ext cx="91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Geometric image of scene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0" name="Rectangle 279"/>
              <p:cNvSpPr/>
              <p:nvPr/>
            </p:nvSpPr>
            <p:spPr>
              <a:xfrm>
                <a:off x="1246053" y="2156319"/>
                <a:ext cx="1441420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Pixel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transfer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function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high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resolution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detector</m:t>
                      </m:r>
                    </m:oMath>
                  </m:oMathPara>
                </a14:m>
                <a:endPara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Ideal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low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pass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filter</m:t>
                      </m:r>
                    </m:oMath>
                  </m:oMathPara>
                </a14:m>
                <a:endPara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0" name="Rectangle 2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053" y="2156319"/>
                <a:ext cx="1441420" cy="50783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3523291" y="2715423"/>
            <a:ext cx="2083145" cy="404194"/>
            <a:chOff x="3523290" y="2029623"/>
            <a:chExt cx="2083145" cy="4041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4" name="Rounded Rectangle 273"/>
                <p:cNvSpPr/>
                <p:nvPr/>
              </p:nvSpPr>
              <p:spPr>
                <a:xfrm>
                  <a:off x="3523290" y="2100723"/>
                  <a:ext cx="793470" cy="25538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ℋ</m:t>
                        </m:r>
                        <m:d>
                          <m:d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𝜉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𝜂</m:t>
                            </m:r>
                          </m:e>
                        </m:d>
                        <m:sSub>
                          <m:sSub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𝒟</m:t>
                            </m:r>
                          </m:e>
                          <m:sub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  <m:d>
                          <m:d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𝜉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𝜂</m:t>
                            </m:r>
                          </m:e>
                        </m:d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74" name="Rounded Rectangle 2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3290" y="2100723"/>
                  <a:ext cx="793470" cy="255389"/>
                </a:xfrm>
                <a:prstGeom prst="roundRect">
                  <a:avLst/>
                </a:prstGeom>
                <a:blipFill rotWithShape="0">
                  <a:blip r:embed="rId9"/>
                  <a:stretch>
                    <a:fillRect l="-461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5" name="Rounded Rectangle 274"/>
                <p:cNvSpPr/>
                <p:nvPr/>
              </p:nvSpPr>
              <p:spPr>
                <a:xfrm>
                  <a:off x="4548497" y="2029623"/>
                  <a:ext cx="302515" cy="404194"/>
                </a:xfrm>
                <a:prstGeom prst="round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↓</m:t>
                        </m:r>
                        <m:f>
                          <m:f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lo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hi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90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75" name="Rounded Rectangle 2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8497" y="2029623"/>
                  <a:ext cx="302515" cy="404194"/>
                </a:xfrm>
                <a:prstGeom prst="roundRect">
                  <a:avLst/>
                </a:prstGeom>
                <a:blipFill rotWithShape="0">
                  <a:blip r:embed="rId10"/>
                  <a:stretch>
                    <a:fillRect l="-8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6" name="Rectangle 275"/>
                <p:cNvSpPr/>
                <p:nvPr/>
              </p:nvSpPr>
              <p:spPr>
                <a:xfrm>
                  <a:off x="5025589" y="2116183"/>
                  <a:ext cx="580846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900">
                                <a:latin typeface="Cambria Math" panose="02040503050406030204" pitchFamily="18" charset="0"/>
                              </a:rPr>
                              <m:t>lo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276" name="Rectangle 27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5589" y="2116183"/>
                  <a:ext cx="580846" cy="2308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r="-17708" b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2" name="Straight Arrow Connector 281"/>
            <p:cNvCxnSpPr/>
            <p:nvPr/>
          </p:nvCxnSpPr>
          <p:spPr>
            <a:xfrm flipV="1">
              <a:off x="4316760" y="2228417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Arrow Connector 282"/>
            <p:cNvCxnSpPr/>
            <p:nvPr/>
          </p:nvCxnSpPr>
          <p:spPr>
            <a:xfrm flipV="1">
              <a:off x="4849145" y="2228417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523291" y="3309433"/>
            <a:ext cx="2083145" cy="404194"/>
            <a:chOff x="3523290" y="2029623"/>
            <a:chExt cx="2083145" cy="4041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ounded Rectangle 23"/>
                <p:cNvSpPr/>
                <p:nvPr/>
              </p:nvSpPr>
              <p:spPr>
                <a:xfrm>
                  <a:off x="3523290" y="2100723"/>
                  <a:ext cx="793470" cy="25538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ℋ</m:t>
                        </m:r>
                        <m:d>
                          <m:d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𝜉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𝜂</m:t>
                            </m:r>
                          </m:e>
                        </m:d>
                        <m:sSub>
                          <m:sSub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𝒟</m:t>
                            </m:r>
                          </m:e>
                          <m:sub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sub>
                        </m:sSub>
                        <m:d>
                          <m:d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𝜉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𝜂</m:t>
                            </m:r>
                          </m:e>
                        </m:d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Rounded 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3290" y="2100723"/>
                  <a:ext cx="793470" cy="255389"/>
                </a:xfrm>
                <a:prstGeom prst="roundRect">
                  <a:avLst/>
                </a:prstGeom>
                <a:blipFill rotWithShape="0">
                  <a:blip r:embed="rId12"/>
                  <a:stretch>
                    <a:fillRect l="-61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ounded Rectangle 24"/>
                <p:cNvSpPr/>
                <p:nvPr/>
              </p:nvSpPr>
              <p:spPr>
                <a:xfrm>
                  <a:off x="4548497" y="2029623"/>
                  <a:ext cx="302515" cy="404194"/>
                </a:xfrm>
                <a:prstGeom prst="round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↓</m:t>
                        </m:r>
                        <m:f>
                          <m:f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lo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hi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90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5" name="Rounded 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8497" y="2029623"/>
                  <a:ext cx="302515" cy="404194"/>
                </a:xfrm>
                <a:prstGeom prst="roundRect">
                  <a:avLst/>
                </a:prstGeom>
                <a:blipFill rotWithShape="0">
                  <a:blip r:embed="rId13"/>
                  <a:stretch>
                    <a:fillRect l="-8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5025589" y="2116183"/>
                  <a:ext cx="580846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900">
                                <a:latin typeface="Cambria Math" panose="02040503050406030204" pitchFamily="18" charset="0"/>
                              </a:rPr>
                              <m:t>lo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5589" y="2116183"/>
                  <a:ext cx="580846" cy="23083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r="-18750" b="-270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" name="Straight Arrow Connector 26"/>
            <p:cNvCxnSpPr/>
            <p:nvPr/>
          </p:nvCxnSpPr>
          <p:spPr>
            <a:xfrm flipV="1">
              <a:off x="4316760" y="2228417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4849145" y="2228417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523291" y="2132160"/>
            <a:ext cx="2083145" cy="404194"/>
            <a:chOff x="3523290" y="2029623"/>
            <a:chExt cx="2083145" cy="4041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ounded Rectangle 29"/>
                <p:cNvSpPr/>
                <p:nvPr/>
              </p:nvSpPr>
              <p:spPr>
                <a:xfrm>
                  <a:off x="3523290" y="2100723"/>
                  <a:ext cx="793470" cy="25538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ℋ</m:t>
                        </m:r>
                        <m:d>
                          <m:d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𝜉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𝜂</m:t>
                            </m:r>
                          </m:e>
                        </m:d>
                        <m:sSub>
                          <m:sSub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𝒟</m:t>
                            </m:r>
                          </m:e>
                          <m:sub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𝜉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𝜂</m:t>
                            </m:r>
                          </m:e>
                        </m:d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0" name="Rounded 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3290" y="2100723"/>
                  <a:ext cx="793470" cy="255389"/>
                </a:xfrm>
                <a:prstGeom prst="roundRect">
                  <a:avLst/>
                </a:prstGeom>
                <a:blipFill rotWithShape="0">
                  <a:blip r:embed="rId15"/>
                  <a:stretch>
                    <a:fillRect l="-3846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ounded Rectangle 30"/>
                <p:cNvSpPr/>
                <p:nvPr/>
              </p:nvSpPr>
              <p:spPr>
                <a:xfrm>
                  <a:off x="4548497" y="2029623"/>
                  <a:ext cx="302515" cy="404194"/>
                </a:xfrm>
                <a:prstGeom prst="round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↓</m:t>
                        </m:r>
                        <m:f>
                          <m:f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lo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90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hi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90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31" name="Rounded 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8497" y="2029623"/>
                  <a:ext cx="302515" cy="404194"/>
                </a:xfrm>
                <a:prstGeom prst="roundRect">
                  <a:avLst/>
                </a:prstGeom>
                <a:blipFill rotWithShape="0">
                  <a:blip r:embed="rId13"/>
                  <a:stretch>
                    <a:fillRect l="-8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5025589" y="2116183"/>
                  <a:ext cx="580846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900">
                                <a:latin typeface="Cambria Math" panose="02040503050406030204" pitchFamily="18" charset="0"/>
                              </a:rPr>
                              <m:t>lo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;1]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5589" y="2116183"/>
                  <a:ext cx="580846" cy="230832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r="-17708" b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Arrow Connector 32"/>
            <p:cNvCxnSpPr/>
            <p:nvPr/>
          </p:nvCxnSpPr>
          <p:spPr>
            <a:xfrm flipV="1">
              <a:off x="4316760" y="2228417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4849145" y="2228417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/>
          <p:cNvCxnSpPr/>
          <p:nvPr/>
        </p:nvCxnSpPr>
        <p:spPr>
          <a:xfrm rot="5400000" flipH="1" flipV="1">
            <a:off x="3154862" y="2542487"/>
            <a:ext cx="579959" cy="156899"/>
          </a:xfrm>
          <a:prstGeom prst="bentConnector2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34"/>
          <p:cNvCxnSpPr/>
          <p:nvPr/>
        </p:nvCxnSpPr>
        <p:spPr>
          <a:xfrm rot="16200000" flipH="1">
            <a:off x="3154862" y="3122445"/>
            <a:ext cx="579959" cy="156899"/>
          </a:xfrm>
          <a:prstGeom prst="bentConnector2">
            <a:avLst/>
          </a:pr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805725" y="2508061"/>
            <a:ext cx="228600" cy="824836"/>
            <a:chOff x="3805725" y="1822261"/>
            <a:chExt cx="228600" cy="824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/>
          <p:cNvGrpSpPr/>
          <p:nvPr/>
        </p:nvGrpSpPr>
        <p:grpSpPr>
          <a:xfrm>
            <a:off x="4584521" y="2508061"/>
            <a:ext cx="228600" cy="824836"/>
            <a:chOff x="3805725" y="1822261"/>
            <a:chExt cx="228600" cy="8248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/>
                <p:cNvSpPr/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1822261"/>
                  <a:ext cx="228600" cy="230832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/>
                <p:cNvSpPr/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25" y="2416265"/>
                  <a:ext cx="228600" cy="230832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0" name="Rectangle 39"/>
          <p:cNvSpPr/>
          <p:nvPr/>
        </p:nvSpPr>
        <p:spPr>
          <a:xfrm>
            <a:off x="0" y="0"/>
            <a:ext cx="5943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DSR workflow in Focal Plane Coding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166563" y="4276622"/>
                <a:ext cx="5614416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1200"/>
                  </a:lnSpc>
                </a:pPr>
                <a:r>
                  <a:rPr lang="en-US" sz="900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Observations</a:t>
                </a:r>
              </a:p>
              <a:p>
                <a:pPr marL="171450" indent="-171450" algn="just">
                  <a:lnSpc>
                    <a:spcPts val="1200"/>
                  </a:lnSpc>
                  <a:buFont typeface="Arial" panose="020B0604020202020204" pitchFamily="34" charset="0"/>
                  <a:buChar char="•"/>
                </a:pPr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above model is compatible with the matrix formulation of DSR wherein one is interested in recovering an image of the scene as sampled by a detector with smaller pixels (not just smaller inter-sample spacing)</a:t>
                </a:r>
              </a:p>
              <a:p>
                <a:pPr marL="171450" indent="-171450" algn="just">
                  <a:lnSpc>
                    <a:spcPts val="1200"/>
                  </a:lnSpc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Any </a:t>
                </a:r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frequencies lost to blurring due to detector integration i.e. </a:t>
                </a:r>
                <a14:m>
                  <m:oMath xmlns:m="http://schemas.openxmlformats.org/officeDocument/2006/math"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𝒟</m:t>
                    </m:r>
                    <m:d>
                      <m:dPr>
                        <m:ctrlP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</m:d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 </m:t>
                    </m:r>
                  </m:oMath>
                </a14:m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cannot be </a:t>
                </a: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recovered. </a:t>
                </a:r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occurs when either </a:t>
                </a:r>
                <a14:m>
                  <m:oMath xmlns:m="http://schemas.openxmlformats.org/officeDocument/2006/math"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𝜉</m:t>
                    </m:r>
                  </m:oMath>
                </a14:m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𝜂</m:t>
                    </m:r>
                    <m:r>
                      <a:rPr lang="en-US" sz="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a harmonic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00">
                            <a:latin typeface="Cambria Math" panose="02040503050406030204" pitchFamily="18" charset="0"/>
                          </a:rPr>
                          <m:t>1/</m:t>
                        </m:r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900">
                            <a:latin typeface="Cambria Math" panose="02040503050406030204" pitchFamily="18" charset="0"/>
                          </a:rPr>
                          <m:t>lo</m:t>
                        </m:r>
                        <m:r>
                          <a:rPr lang="en-US" sz="90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171450" indent="-171450" algn="just">
                  <a:lnSpc>
                    <a:spcPts val="1200"/>
                  </a:lnSpc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Each low-resolution image utilizes a different focal plane mask. The transfer function due to these masks is denoted</a:t>
                </a:r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𝒟</m:t>
                        </m:r>
                      </m:e>
                      <m:sub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90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900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sz="90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900">
                        <a:latin typeface="Cambria Math" panose="02040503050406030204" pitchFamily="18" charset="0"/>
                      </a:rPr>
                      <m:t>𝜂</m:t>
                    </m:r>
                    <m:r>
                      <a:rPr lang="en-US" sz="9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the above block schematic.</a:t>
                </a:r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63" y="4276622"/>
                <a:ext cx="5614416" cy="1169551"/>
              </a:xfrm>
              <a:prstGeom prst="rect">
                <a:avLst/>
              </a:prstGeom>
              <a:blipFill rotWithShape="0">
                <a:blip r:embed="rId21"/>
                <a:stretch>
                  <a:fillRect b="-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6" name="Table 5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8986244"/>
                  </p:ext>
                </p:extLst>
              </p:nvPr>
            </p:nvGraphicFramePr>
            <p:xfrm>
              <a:off x="166564" y="497886"/>
              <a:ext cx="5610475" cy="149129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0260"/>
                    <a:gridCol w="4660215"/>
                  </a:tblGrid>
                  <a:tr h="188294">
                    <a:tc>
                      <a:txBody>
                        <a:bodyPr/>
                        <a:lstStyle/>
                        <a:p>
                          <a:pPr marL="0" marR="0" indent="0" algn="ctr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lo</m:t>
                                    </m:r>
                                    <m: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Inter sample spacing of the detector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8829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hi</m:t>
                                    </m:r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hi</m:t>
                                    </m:r>
                                    <m: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Desired inter sample spacing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8829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ℋ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𝜉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𝜂</m:t>
                                </m:r>
                                <m:r>
                                  <a:rPr lang="en-US" sz="90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Discrete Time Fourier Transform of  the sampled optical PSF </a:t>
                          </a:r>
                          <a14:m>
                            <m:oMath xmlns:m="http://schemas.openxmlformats.org/officeDocument/2006/math">
                              <m:r>
                                <a:rPr lang="en-US" sz="9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h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,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𝓁</m:t>
                                  </m:r>
                                </m:e>
                              </m:d>
                              <m:r>
                                <a:rPr lang="en-US" sz="9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≝</m:t>
                              </m:r>
                              <m:r>
                                <a:rPr lang="en-US" sz="9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h</m:t>
                              </m:r>
                              <m:r>
                                <a:rPr lang="en-US" sz="9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lang="en-US" sz="9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n-US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hi</m:t>
                                  </m:r>
                                </m:sub>
                              </m:sSub>
                              <m:r>
                                <a:rPr lang="en-US" sz="9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9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𝓁</m:t>
                              </m:r>
                              <m:sSub>
                                <m:sSubPr>
                                  <m:ctrlPr>
                                    <a:rPr lang="en-US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hi</m:t>
                                  </m:r>
                                </m:sub>
                              </m:sSub>
                              <m:r>
                                <a:rPr lang="en-US" sz="9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endParaRPr lang="en-US" sz="900" i="1" baseline="0" dirty="0" smtClean="0"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7463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900" smtClean="0">
                                    <a:latin typeface="Cambria Math" panose="02040503050406030204" pitchFamily="18" charset="0"/>
                                  </a:rPr>
                                  <m:t>𝒟</m:t>
                                </m:r>
                                <m:d>
                                  <m:dPr>
                                    <m:ctrlPr>
                                      <a:rPr lang="en-US" sz="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𝜉</m:t>
                                    </m:r>
                                    <m: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900" smtClean="0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9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Discrete Time Fourier Transform of  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,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𝓁</m:t>
                                  </m:r>
                                </m:e>
                              </m:d>
                              <m:r>
                                <a:rPr lang="en-US" sz="9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≝</m:t>
                              </m:r>
                              <m:nary>
                                <m:naryPr>
                                  <m:chr m:val="∬"/>
                                  <m:subHide m:val="on"/>
                                  <m:supHide m:val="on"/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9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𝑑𝑒𝑡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</m:nary>
                              <m:r>
                                <m:rPr>
                                  <m:sty m:val="p"/>
                                </m:rPr>
                                <a:rPr lang="en-US" sz="9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rect</m:t>
                              </m:r>
                              <m:d>
                                <m:dPr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−</m:t>
                                      </m:r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𝑘</m:t>
                                      </m:r>
                                      <m:sSub>
                                        <m:sSubPr>
                                          <m:ctrlPr>
                                            <a:rPr lang="en-US" sz="9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  <m:t>hi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9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  <m:t>hi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sz="9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rect</m:t>
                              </m:r>
                              <m:d>
                                <m:dPr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900" i="1" kern="1200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𝑦</m:t>
                                      </m:r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−</m:t>
                                      </m:r>
                                      <m:r>
                                        <a:rPr lang="en-US" sz="9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𝓁</m:t>
                                      </m:r>
                                      <m:sSub>
                                        <m:sSubPr>
                                          <m:ctrlPr>
                                            <a:rPr lang="en-US" sz="9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  <m:t>hi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9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  <m:t>hi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a:rPr lang="en-US" sz="9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𝑑𝑥𝑑𝑦</m:t>
                              </m:r>
                            </m:oMath>
                          </a14:m>
                          <a:endParaRPr lang="en-US" sz="900" i="1" baseline="0" dirty="0" smtClean="0"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In the absence of a focal plane mask,</a:t>
                          </a:r>
                          <a:r>
                            <a:rPr lang="en-US" sz="900" dirty="0" smtClean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𝑑𝑒𝑡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900" b="0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9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rect</m:t>
                              </m:r>
                              <m:d>
                                <m:d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lo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sz="9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rect</m:t>
                              </m:r>
                              <m:d>
                                <m:dPr>
                                  <m:ctrlPr>
                                    <a:rPr lang="en-US" sz="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9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9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900">
                                              <a:latin typeface="Cambria Math" panose="02040503050406030204" pitchFamily="18" charset="0"/>
                                            </a:rPr>
                                            <m:t>lo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sz="9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,</m:t>
                                  </m:r>
                                  <m:r>
                                    <a:rPr lang="en-US" sz="9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𝓁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has exactly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9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9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sz="9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non-zero entries since </a:t>
                          </a:r>
                          <a14:m>
                            <m:oMath xmlns:m="http://schemas.openxmlformats.org/officeDocument/2006/math"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is an integer. These entries are 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 baseline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in the absence of a focal plane mask, and correspond to a </a:t>
                          </a:r>
                          <a14:m>
                            <m:oMath xmlns:m="http://schemas.openxmlformats.org/officeDocument/2006/math"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r>
                                <a:rPr lang="en-US" sz="9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oMath>
                          </a14:m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 code in the presence of a focal plane mask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6" name="Table 5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8986244"/>
                  </p:ext>
                </p:extLst>
              </p:nvPr>
            </p:nvGraphicFramePr>
            <p:xfrm>
              <a:off x="166564" y="497886"/>
              <a:ext cx="5610475" cy="149129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0260"/>
                    <a:gridCol w="4660215"/>
                  </a:tblGrid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3"/>
                          <a:stretch>
                            <a:fillRect r="-491026" b="-55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Inter sample spacing of the detector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3"/>
                          <a:stretch>
                            <a:fillRect t="-102703" r="-491026" b="-4729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5943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900" i="1" baseline="0" dirty="0" smtClean="0">
                              <a:latin typeface="Times New Roman" panose="020206030504050203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a:t>Desired inter sample spacing</a:t>
                          </a: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3"/>
                          <a:stretch>
                            <a:fillRect t="-197368" r="-491026" b="-36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3"/>
                          <a:stretch>
                            <a:fillRect l="-20392" t="-197368" r="-131" b="-360526"/>
                          </a:stretch>
                        </a:blipFill>
                      </a:tcPr>
                    </a:tc>
                  </a:tr>
                  <a:tr h="8054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3"/>
                          <a:stretch>
                            <a:fillRect t="-84962" r="-491026" b="-30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13"/>
                          <a:stretch>
                            <a:fillRect l="-20392" t="-84962" r="-131" b="-300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497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0" y="0"/>
            <a:ext cx="5943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Papoulis Generalized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sampling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theorem (GST)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086512" y="1944365"/>
            <a:ext cx="4579708" cy="2386813"/>
            <a:chOff x="1086512" y="1944365"/>
            <a:chExt cx="4579708" cy="2386813"/>
          </a:xfrm>
        </p:grpSpPr>
        <p:grpSp>
          <p:nvGrpSpPr>
            <p:cNvPr id="2" name="Group 1"/>
            <p:cNvGrpSpPr/>
            <p:nvPr/>
          </p:nvGrpSpPr>
          <p:grpSpPr>
            <a:xfrm>
              <a:off x="1199782" y="2801182"/>
              <a:ext cx="826627" cy="572694"/>
              <a:chOff x="1111493" y="2801182"/>
              <a:chExt cx="826627" cy="5726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5" name="Rectangle 264"/>
                  <p:cNvSpPr/>
                  <p:nvPr/>
                </p:nvSpPr>
                <p:spPr>
                  <a:xfrm>
                    <a:off x="1284066" y="2801182"/>
                    <a:ext cx="481481" cy="2308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9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9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900" dirty="0"/>
                  </a:p>
                </p:txBody>
              </p:sp>
            </mc:Choice>
            <mc:Fallback xmlns="">
              <p:sp>
                <p:nvSpPr>
                  <p:cNvPr id="265" name="Rectangle 26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84066" y="2801182"/>
                    <a:ext cx="481481" cy="2308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b="-270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77" name="Rectangle 276"/>
              <p:cNvSpPr/>
              <p:nvPr/>
            </p:nvSpPr>
            <p:spPr>
              <a:xfrm>
                <a:off x="1111493" y="3004544"/>
                <a:ext cx="82662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Band-limited </a:t>
                </a:r>
                <a:endPara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signal</a:t>
                </a:r>
                <a:endPara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4" name="Rectangle 53"/>
            <p:cNvSpPr/>
            <p:nvPr/>
          </p:nvSpPr>
          <p:spPr>
            <a:xfrm flipH="1">
              <a:off x="3724437" y="2174318"/>
              <a:ext cx="640080" cy="1499384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Arrow Connector 271"/>
            <p:cNvCxnSpPr/>
            <p:nvPr/>
          </p:nvCxnSpPr>
          <p:spPr>
            <a:xfrm flipV="1">
              <a:off x="4347944" y="2914602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4" name="Rounded Rectangle 273"/>
                <p:cNvSpPr/>
                <p:nvPr/>
              </p:nvSpPr>
              <p:spPr>
                <a:xfrm flipH="1">
                  <a:off x="3746644" y="2786909"/>
                  <a:ext cx="594360" cy="25538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𝒴</m:t>
                            </m:r>
                          </m:e>
                          <m:sub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74" name="Rounded Rectangle 2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3746644" y="2786909"/>
                  <a:ext cx="594360" cy="255389"/>
                </a:xfrm>
                <a:prstGeom prst="round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Rounded Rectangle 23"/>
                <p:cNvSpPr/>
                <p:nvPr/>
              </p:nvSpPr>
              <p:spPr>
                <a:xfrm flipH="1">
                  <a:off x="3746644" y="3380919"/>
                  <a:ext cx="594360" cy="25538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𝒴</m:t>
                            </m:r>
                          </m:e>
                          <m:sub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sub>
                        </m:sSub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4" name="Rounded 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3746644" y="3380919"/>
                  <a:ext cx="594360" cy="255389"/>
                </a:xfrm>
                <a:prstGeom prst="round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Rounded Rectangle 29"/>
                <p:cNvSpPr/>
                <p:nvPr/>
              </p:nvSpPr>
              <p:spPr>
                <a:xfrm flipH="1">
                  <a:off x="3746644" y="2203646"/>
                  <a:ext cx="594360" cy="25538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𝒴</m:t>
                            </m:r>
                          </m:e>
                          <m:sub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30" name="Rounded 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3746644" y="2203646"/>
                  <a:ext cx="594360" cy="255389"/>
                </a:xfrm>
                <a:prstGeom prst="round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Straight Arrow Connector 34"/>
            <p:cNvCxnSpPr/>
            <p:nvPr/>
          </p:nvCxnSpPr>
          <p:spPr>
            <a:xfrm rot="16200000" flipV="1">
              <a:off x="4254710" y="2424277"/>
              <a:ext cx="502920" cy="317047"/>
            </a:xfrm>
            <a:prstGeom prst="bentConnector3">
              <a:avLst>
                <a:gd name="adj1" fmla="val 100781"/>
              </a:avLst>
            </a:prstGeom>
            <a:ln w="127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 flipH="1">
              <a:off x="3931486" y="2508446"/>
              <a:ext cx="228600" cy="824836"/>
              <a:chOff x="3805725" y="1822261"/>
              <a:chExt cx="228600" cy="82483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Rectangle 43"/>
                  <p:cNvSpPr/>
                  <p:nvPr/>
                </p:nvSpPr>
                <p:spPr>
                  <a:xfrm>
                    <a:off x="3805725" y="1822261"/>
                    <a:ext cx="228600" cy="2308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⋮</m:t>
                          </m:r>
                        </m:oMath>
                      </m:oMathPara>
                    </a14:m>
                    <a:endParaRPr lang="en-US" sz="900" dirty="0"/>
                  </a:p>
                </p:txBody>
              </p:sp>
            </mc:Choice>
            <mc:Fallback xmlns="">
              <p:sp>
                <p:nvSpPr>
                  <p:cNvPr id="44" name="Rectangle 4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05725" y="1822261"/>
                    <a:ext cx="228600" cy="230832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Rectangle 44"/>
                  <p:cNvSpPr/>
                  <p:nvPr/>
                </p:nvSpPr>
                <p:spPr>
                  <a:xfrm>
                    <a:off x="3805725" y="2416265"/>
                    <a:ext cx="228600" cy="2308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⋮</m:t>
                          </m:r>
                        </m:oMath>
                      </m:oMathPara>
                    </a14:m>
                    <a:endParaRPr lang="en-US" sz="900" dirty="0"/>
                  </a:p>
                </p:txBody>
              </p:sp>
            </mc:Choice>
            <mc:Fallback xmlns="">
              <p:sp>
                <p:nvSpPr>
                  <p:cNvPr id="45" name="Rectangle 4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05725" y="2416265"/>
                    <a:ext cx="228600" cy="230832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94" name="Straight Arrow Connector 93"/>
            <p:cNvCxnSpPr/>
            <p:nvPr/>
          </p:nvCxnSpPr>
          <p:spPr>
            <a:xfrm flipV="1">
              <a:off x="3052819" y="2914602"/>
              <a:ext cx="6858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V="1">
              <a:off x="3052819" y="3508612"/>
              <a:ext cx="6858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V="1">
              <a:off x="3052819" y="2331339"/>
              <a:ext cx="6858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2155094" y="2174318"/>
              <a:ext cx="642238" cy="1499384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9" name="Rounded Rectangle 98"/>
                <p:cNvSpPr/>
                <p:nvPr/>
              </p:nvSpPr>
              <p:spPr>
                <a:xfrm>
                  <a:off x="2179857" y="2786909"/>
                  <a:ext cx="594360" cy="25538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ℋ</m:t>
                            </m:r>
                          </m:e>
                          <m:sub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99" name="Rounded Rectangle 9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9857" y="2786909"/>
                  <a:ext cx="594360" cy="255389"/>
                </a:xfrm>
                <a:prstGeom prst="round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1" name="Straight Arrow Connector 100"/>
            <p:cNvCxnSpPr/>
            <p:nvPr/>
          </p:nvCxnSpPr>
          <p:spPr>
            <a:xfrm flipV="1">
              <a:off x="2775704" y="2914602"/>
              <a:ext cx="109728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2" name="Rounded Rectangle 101"/>
                <p:cNvSpPr/>
                <p:nvPr/>
              </p:nvSpPr>
              <p:spPr>
                <a:xfrm>
                  <a:off x="2179857" y="3380919"/>
                  <a:ext cx="594360" cy="25538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ℋ</m:t>
                            </m:r>
                          </m:e>
                          <m:sub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sub>
                        </m:sSub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02" name="Rounded Rectangle 10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9857" y="3380919"/>
                  <a:ext cx="594360" cy="255389"/>
                </a:xfrm>
                <a:prstGeom prst="round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4" name="Straight Arrow Connector 103"/>
            <p:cNvCxnSpPr/>
            <p:nvPr/>
          </p:nvCxnSpPr>
          <p:spPr>
            <a:xfrm flipV="1">
              <a:off x="2775704" y="3508612"/>
              <a:ext cx="109728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5" name="Rounded Rectangle 104"/>
                <p:cNvSpPr/>
                <p:nvPr/>
              </p:nvSpPr>
              <p:spPr>
                <a:xfrm>
                  <a:off x="2179856" y="2203646"/>
                  <a:ext cx="594360" cy="25538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ℋ</m:t>
                            </m:r>
                          </m:e>
                          <m:sub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05" name="Rounded Rectangle 10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9856" y="2203646"/>
                  <a:ext cx="594360" cy="255389"/>
                </a:xfrm>
                <a:prstGeom prst="round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7" name="Straight Arrow Connector 106"/>
            <p:cNvCxnSpPr/>
            <p:nvPr/>
          </p:nvCxnSpPr>
          <p:spPr>
            <a:xfrm flipV="1">
              <a:off x="2775704" y="2331339"/>
              <a:ext cx="109728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34"/>
            <p:cNvCxnSpPr/>
            <p:nvPr/>
          </p:nvCxnSpPr>
          <p:spPr>
            <a:xfrm rot="5400000" flipH="1" flipV="1">
              <a:off x="1840633" y="2575600"/>
              <a:ext cx="579959" cy="91440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34"/>
            <p:cNvCxnSpPr/>
            <p:nvPr/>
          </p:nvCxnSpPr>
          <p:spPr>
            <a:xfrm rot="16200000" flipH="1">
              <a:off x="1840633" y="3155558"/>
              <a:ext cx="579959" cy="91440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2428109" y="2508446"/>
              <a:ext cx="228600" cy="824836"/>
              <a:chOff x="3805725" y="1822261"/>
              <a:chExt cx="228600" cy="82483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4" name="Rectangle 113"/>
                  <p:cNvSpPr/>
                  <p:nvPr/>
                </p:nvSpPr>
                <p:spPr>
                  <a:xfrm>
                    <a:off x="3805725" y="1822261"/>
                    <a:ext cx="228600" cy="2308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⋮</m:t>
                          </m:r>
                        </m:oMath>
                      </m:oMathPara>
                    </a14:m>
                    <a:endParaRPr lang="en-US" sz="900" dirty="0"/>
                  </a:p>
                </p:txBody>
              </p:sp>
            </mc:Choice>
            <mc:Fallback xmlns="">
              <p:sp>
                <p:nvSpPr>
                  <p:cNvPr id="114" name="Rectangle 11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05725" y="1822261"/>
                    <a:ext cx="228600" cy="230832"/>
                  </a:xfrm>
                  <a:prstGeom prst="rect">
                    <a:avLst/>
                  </a:prstGeom>
                  <a:blipFill rotWithShape="0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05725" y="2416265"/>
                    <a:ext cx="228600" cy="2308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⋮</m:t>
                          </m:r>
                        </m:oMath>
                      </m:oMathPara>
                    </a14:m>
                    <a:endParaRPr lang="en-US" sz="900" dirty="0"/>
                  </a:p>
                </p:txBody>
              </p:sp>
            </mc:Choice>
            <mc:Fallback xmlns="">
              <p:sp>
                <p:nvSpPr>
                  <p:cNvPr id="115" name="Rectangle 1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05725" y="2416265"/>
                    <a:ext cx="228600" cy="230832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1" name="Group 110"/>
            <p:cNvGrpSpPr/>
            <p:nvPr/>
          </p:nvGrpSpPr>
          <p:grpSpPr>
            <a:xfrm>
              <a:off x="2850106" y="2508446"/>
              <a:ext cx="228600" cy="824836"/>
              <a:chOff x="3805725" y="1822261"/>
              <a:chExt cx="228600" cy="82483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2" name="Rectangle 111"/>
                  <p:cNvSpPr/>
                  <p:nvPr/>
                </p:nvSpPr>
                <p:spPr>
                  <a:xfrm>
                    <a:off x="3805725" y="1822261"/>
                    <a:ext cx="228600" cy="2308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⋮</m:t>
                          </m:r>
                        </m:oMath>
                      </m:oMathPara>
                    </a14:m>
                    <a:endParaRPr lang="en-US" sz="900" dirty="0"/>
                  </a:p>
                </p:txBody>
              </p:sp>
            </mc:Choice>
            <mc:Fallback xmlns="">
              <p:sp>
                <p:nvSpPr>
                  <p:cNvPr id="112" name="Rectangle 1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05725" y="1822261"/>
                    <a:ext cx="228600" cy="230832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3" name="Rectangle 112"/>
                  <p:cNvSpPr/>
                  <p:nvPr/>
                </p:nvSpPr>
                <p:spPr>
                  <a:xfrm>
                    <a:off x="3805725" y="2416265"/>
                    <a:ext cx="228600" cy="2308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⋮</m:t>
                          </m:r>
                        </m:oMath>
                      </m:oMathPara>
                    </a14:m>
                    <a:endParaRPr lang="en-US" sz="900" dirty="0"/>
                  </a:p>
                </p:txBody>
              </p:sp>
            </mc:Choice>
            <mc:Fallback xmlns="">
              <p:sp>
                <p:nvSpPr>
                  <p:cNvPr id="113" name="Rectangle 1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05725" y="2416265"/>
                    <a:ext cx="228600" cy="230832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8" name="Rectangle 117"/>
                <p:cNvSpPr/>
                <p:nvPr/>
              </p:nvSpPr>
              <p:spPr>
                <a:xfrm>
                  <a:off x="4425234" y="2740178"/>
                  <a:ext cx="48148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118" name="Rectangle 1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5234" y="2740178"/>
                  <a:ext cx="481481" cy="338554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b="-1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6" name="Straight Arrow Connector 34"/>
            <p:cNvCxnSpPr/>
            <p:nvPr/>
          </p:nvCxnSpPr>
          <p:spPr>
            <a:xfrm rot="5400000">
              <a:off x="4254710" y="3098629"/>
              <a:ext cx="502920" cy="317047"/>
            </a:xfrm>
            <a:prstGeom prst="bentConnector3">
              <a:avLst>
                <a:gd name="adj1" fmla="val 100781"/>
              </a:avLst>
            </a:prstGeom>
            <a:ln w="127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flipV="1">
              <a:off x="4755047" y="2914602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Rectangle 62"/>
                <p:cNvSpPr/>
                <p:nvPr/>
              </p:nvSpPr>
              <p:spPr>
                <a:xfrm>
                  <a:off x="2724778" y="2740178"/>
                  <a:ext cx="48148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⊗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63" name="Rectangle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4778" y="2740178"/>
                  <a:ext cx="481481" cy="338554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b="-1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Rectangle 63"/>
                <p:cNvSpPr/>
                <p:nvPr/>
              </p:nvSpPr>
              <p:spPr>
                <a:xfrm>
                  <a:off x="2724778" y="3335148"/>
                  <a:ext cx="48148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⊗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4778" y="3335148"/>
                  <a:ext cx="481481" cy="338554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b="-17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Rectangle 64"/>
                <p:cNvSpPr/>
                <p:nvPr/>
              </p:nvSpPr>
              <p:spPr>
                <a:xfrm>
                  <a:off x="2724778" y="2159114"/>
                  <a:ext cx="48148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⊗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4778" y="2159114"/>
                  <a:ext cx="481481" cy="338554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b="-17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6" name="Rectangle 65"/>
                <p:cNvSpPr/>
                <p:nvPr/>
              </p:nvSpPr>
              <p:spPr>
                <a:xfrm>
                  <a:off x="2712944" y="3902663"/>
                  <a:ext cx="1005840" cy="42851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en-US" sz="9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90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ℤ</m:t>
                            </m:r>
                          </m:sub>
                          <m:sup/>
                          <m:e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  <m:d>
                              <m:d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𝑛𝑀</m:t>
                                </m:r>
                                <m:sSub>
                                  <m:sSubPr>
                                    <m:ctrlPr>
                                      <a:rPr lang="en-US" sz="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9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9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90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d>
                          </m:e>
                        </m:nary>
                      </m:oMath>
                    </m:oMathPara>
                  </a14:m>
                  <a:endParaRPr lang="en-US" sz="900" dirty="0"/>
                </a:p>
              </p:txBody>
            </p:sp>
          </mc:Choice>
          <mc:Fallback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2944" y="3902663"/>
                  <a:ext cx="1005840" cy="42851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l="-35758" t="-111429" r="-12727" b="-16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9" name="Straight Arrow Connector 118"/>
            <p:cNvCxnSpPr/>
            <p:nvPr/>
          </p:nvCxnSpPr>
          <p:spPr>
            <a:xfrm flipV="1">
              <a:off x="1818322" y="2914602"/>
              <a:ext cx="35801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4771404" y="2801182"/>
              <a:ext cx="894816" cy="572694"/>
              <a:chOff x="4864367" y="3143044"/>
              <a:chExt cx="894816" cy="5726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Rectangle 56"/>
                  <p:cNvSpPr/>
                  <p:nvPr/>
                </p:nvSpPr>
                <p:spPr>
                  <a:xfrm>
                    <a:off x="5071035" y="3143044"/>
                    <a:ext cx="481481" cy="236796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̃"/>
                              <m:ctrlPr>
                                <a:rPr lang="en-US" sz="9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9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acc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9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900" dirty="0"/>
                  </a:p>
                </p:txBody>
              </p:sp>
            </mc:Choice>
            <mc:Fallback xmlns="">
              <p:sp>
                <p:nvSpPr>
                  <p:cNvPr id="57" name="Rectangle 5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71035" y="3143044"/>
                    <a:ext cx="481481" cy="236796"/>
                  </a:xfrm>
                  <a:prstGeom prst="rect">
                    <a:avLst/>
                  </a:prstGeom>
                  <a:blipFill rotWithShape="0">
                    <a:blip r:embed="rId19"/>
                    <a:stretch>
                      <a:fillRect b="-263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8" name="Rectangle 57"/>
              <p:cNvSpPr/>
              <p:nvPr/>
            </p:nvSpPr>
            <p:spPr>
              <a:xfrm>
                <a:off x="4864367" y="3346406"/>
                <a:ext cx="89481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Reconstructed</a:t>
                </a:r>
                <a:endPara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9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signal</a:t>
                </a:r>
                <a:endPara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023228" y="3571703"/>
              <a:ext cx="140167" cy="410097"/>
              <a:chOff x="3281642" y="3571703"/>
              <a:chExt cx="140167" cy="410097"/>
            </a:xfrm>
          </p:grpSpPr>
          <p:cxnSp>
            <p:nvCxnSpPr>
              <p:cNvPr id="7" name="Straight Arrow Connector 6"/>
              <p:cNvCxnSpPr>
                <a:cxnSpLocks noChangeAspect="1"/>
              </p:cNvCxnSpPr>
              <p:nvPr/>
            </p:nvCxnSpPr>
            <p:spPr>
              <a:xfrm flipH="1" flipV="1">
                <a:off x="3281642" y="3571703"/>
                <a:ext cx="137160" cy="13716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3421809" y="3707480"/>
                <a:ext cx="0" cy="274320"/>
              </a:xfrm>
              <a:prstGeom prst="line">
                <a:avLst/>
              </a:prstGeom>
              <a:ln w="127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3023228" y="2978629"/>
              <a:ext cx="140170" cy="730140"/>
              <a:chOff x="3281642" y="3571703"/>
              <a:chExt cx="140170" cy="730140"/>
            </a:xfrm>
          </p:grpSpPr>
          <p:cxnSp>
            <p:nvCxnSpPr>
              <p:cNvPr id="71" name="Straight Arrow Connector 70"/>
              <p:cNvCxnSpPr>
                <a:cxnSpLocks noChangeAspect="1"/>
              </p:cNvCxnSpPr>
              <p:nvPr/>
            </p:nvCxnSpPr>
            <p:spPr>
              <a:xfrm flipH="1" flipV="1">
                <a:off x="3281642" y="3571703"/>
                <a:ext cx="137160" cy="13716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421812" y="3707483"/>
                <a:ext cx="0" cy="594360"/>
              </a:xfrm>
              <a:prstGeom prst="line">
                <a:avLst/>
              </a:prstGeom>
              <a:ln w="127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3023228" y="2395653"/>
              <a:ext cx="140165" cy="727760"/>
              <a:chOff x="3281642" y="3571703"/>
              <a:chExt cx="140165" cy="727760"/>
            </a:xfrm>
          </p:grpSpPr>
          <p:cxnSp>
            <p:nvCxnSpPr>
              <p:cNvPr id="74" name="Straight Arrow Connector 73"/>
              <p:cNvCxnSpPr>
                <a:cxnSpLocks noChangeAspect="1"/>
              </p:cNvCxnSpPr>
              <p:nvPr/>
            </p:nvCxnSpPr>
            <p:spPr>
              <a:xfrm flipH="1" flipV="1">
                <a:off x="3281642" y="3571703"/>
                <a:ext cx="137160" cy="13716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421807" y="3705103"/>
                <a:ext cx="0" cy="594360"/>
              </a:xfrm>
              <a:prstGeom prst="line">
                <a:avLst/>
              </a:prstGeom>
              <a:ln w="127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6" name="Rectangle 275"/>
                <p:cNvSpPr/>
                <p:nvPr/>
              </p:nvSpPr>
              <p:spPr>
                <a:xfrm>
                  <a:off x="3070903" y="2683304"/>
                  <a:ext cx="685800" cy="23686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90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>
            <p:sp>
              <p:nvSpPr>
                <p:cNvPr id="276" name="Rectangle 27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70903" y="2683304"/>
                  <a:ext cx="685800" cy="236860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Rectangle 25"/>
                <p:cNvSpPr/>
                <p:nvPr/>
              </p:nvSpPr>
              <p:spPr>
                <a:xfrm>
                  <a:off x="3070903" y="3277314"/>
                  <a:ext cx="685800" cy="23686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70903" y="3277314"/>
                  <a:ext cx="685800" cy="236860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Rectangle 31"/>
                <p:cNvSpPr/>
                <p:nvPr/>
              </p:nvSpPr>
              <p:spPr>
                <a:xfrm>
                  <a:off x="3070903" y="2100041"/>
                  <a:ext cx="685800" cy="23686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90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70903" y="2100041"/>
                  <a:ext cx="685800" cy="236860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Rectangle 58"/>
            <p:cNvSpPr/>
            <p:nvPr/>
          </p:nvSpPr>
          <p:spPr>
            <a:xfrm>
              <a:off x="2096737" y="1944365"/>
              <a:ext cx="758952" cy="230832"/>
            </a:xfrm>
            <a:prstGeom prst="rect">
              <a:avLst/>
            </a:prstGeom>
            <a:ln w="63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9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Pre-filtering</a:t>
              </a:r>
              <a:endPara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632997" y="1944365"/>
              <a:ext cx="822960" cy="230832"/>
            </a:xfrm>
            <a:prstGeom prst="rect">
              <a:avLst/>
            </a:prstGeom>
            <a:ln w="63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9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Post-filtering</a:t>
              </a:r>
              <a:endPara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Rectangle 60"/>
                <p:cNvSpPr/>
                <p:nvPr/>
              </p:nvSpPr>
              <p:spPr>
                <a:xfrm>
                  <a:off x="1086512" y="3326462"/>
                  <a:ext cx="960120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ℱ</m:t>
                        </m:r>
                        <m:d>
                          <m:dPr>
                            <m:ctrlPr>
                              <a:rPr lang="en-US" sz="900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𝜈</m:t>
                            </m:r>
                          </m:e>
                        </m:d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=0, </m:t>
                        </m:r>
                      </m:oMath>
                    </m:oMathPara>
                  </a14:m>
                  <a:endParaRPr lang="en-US" sz="900" b="0" i="1" dirty="0" smtClean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900" b="0" i="0" smtClean="0">
                            <a:latin typeface="Cambria Math" panose="02040503050406030204" pitchFamily="18" charset="0"/>
                          </a:rPr>
                          <m:t>for</m:t>
                        </m:r>
                        <m:r>
                          <m:rPr>
                            <m:nor/>
                          </m:rPr>
                          <a:rPr lang="en-US" sz="9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𝜈</m:t>
                            </m:r>
                          </m:e>
                        </m:d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≥0.5/</m:t>
                        </m:r>
                        <m:sSub>
                          <m:sSubPr>
                            <m:ctrlP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900" dirty="0"/>
                </a:p>
              </p:txBody>
            </p:sp>
          </mc:Choice>
          <mc:Fallback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6512" y="3326462"/>
                  <a:ext cx="960120" cy="369332"/>
                </a:xfrm>
                <a:prstGeom prst="rect">
                  <a:avLst/>
                </a:prstGeom>
                <a:blipFill rotWithShape="0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2" name="Rectangle 61"/>
          <p:cNvSpPr/>
          <p:nvPr/>
        </p:nvSpPr>
        <p:spPr>
          <a:xfrm>
            <a:off x="429115" y="2113732"/>
            <a:ext cx="1552601" cy="17177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12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0" y="0"/>
            <a:ext cx="5943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Generalized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sampling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theorem (GST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interpretation of Digital Super Resolution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29115" y="1884413"/>
            <a:ext cx="5175963" cy="2446765"/>
            <a:chOff x="429115" y="1884413"/>
            <a:chExt cx="5175963" cy="2446765"/>
          </a:xfrm>
        </p:grpSpPr>
        <p:sp>
          <p:nvSpPr>
            <p:cNvPr id="90" name="Rectangle 89"/>
            <p:cNvSpPr/>
            <p:nvPr/>
          </p:nvSpPr>
          <p:spPr>
            <a:xfrm>
              <a:off x="522181" y="2174318"/>
              <a:ext cx="1920240" cy="1499384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9" name="Straight Arrow Connector 118"/>
            <p:cNvCxnSpPr>
              <a:stCxn id="69" idx="3"/>
            </p:cNvCxnSpPr>
            <p:nvPr/>
          </p:nvCxnSpPr>
          <p:spPr>
            <a:xfrm flipV="1">
              <a:off x="1619791" y="2914603"/>
              <a:ext cx="301752" cy="221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Rectangle 60"/>
                <p:cNvSpPr/>
                <p:nvPr/>
              </p:nvSpPr>
              <p:spPr>
                <a:xfrm>
                  <a:off x="467995" y="2143098"/>
                  <a:ext cx="1014984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𝒪</m:t>
                            </m:r>
                          </m:e>
                          <m: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d>
                          <m:dPr>
                            <m:ctrlPr>
                              <a:rPr lang="en-US" sz="900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𝜈</m:t>
                            </m:r>
                          </m:e>
                        </m:d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=0, </m:t>
                        </m:r>
                      </m:oMath>
                    </m:oMathPara>
                  </a14:m>
                  <a:endParaRPr lang="en-US" sz="900" b="0" i="1" dirty="0" smtClean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900" b="0" i="0" smtClean="0">
                            <a:latin typeface="Cambria Math" panose="02040503050406030204" pitchFamily="18" charset="0"/>
                          </a:rPr>
                          <m:t>for</m:t>
                        </m:r>
                        <m:r>
                          <m:rPr>
                            <m:nor/>
                          </m:rPr>
                          <a:rPr lang="en-US" sz="9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𝜈</m:t>
                            </m:r>
                          </m:e>
                        </m:d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≥0.5/</m:t>
                        </m:r>
                        <m:sSub>
                          <m:sSubPr>
                            <m:ctrlPr>
                              <a:rPr lang="en-US" sz="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900">
                                <a:latin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900" b="0" i="0" smtClean="0">
                                <a:latin typeface="Cambria Math" panose="02040503050406030204" pitchFamily="18" charset="0"/>
                              </a:rPr>
                              <m:t>hi</m:t>
                            </m:r>
                            <m:r>
                              <a:rPr lang="en-US" sz="90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oMath>
                    </m:oMathPara>
                  </a14:m>
                  <a:endParaRPr lang="en-US" sz="900" dirty="0"/>
                </a:p>
              </p:txBody>
            </p:sp>
          </mc:Choice>
          <mc:Fallback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995" y="2143098"/>
                  <a:ext cx="1014984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Rectangle 61"/>
                <p:cNvSpPr/>
                <p:nvPr/>
              </p:nvSpPr>
              <p:spPr>
                <a:xfrm>
                  <a:off x="531276" y="2801182"/>
                  <a:ext cx="481481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sz="90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90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>
            <p:sp>
              <p:nvSpPr>
                <p:cNvPr id="62" name="Rectangle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276" y="2801182"/>
                  <a:ext cx="481481" cy="2308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270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7" name="Straight Arrow Connector 66"/>
            <p:cNvCxnSpPr/>
            <p:nvPr/>
          </p:nvCxnSpPr>
          <p:spPr>
            <a:xfrm>
              <a:off x="924754" y="2914219"/>
              <a:ext cx="228600" cy="385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429115" y="3004544"/>
              <a:ext cx="685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Geometric </a:t>
              </a:r>
            </a:p>
            <a:p>
              <a:pPr algn="ctr"/>
              <a:r>
                <a: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image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9" name="Rounded Rectangle 68"/>
                <p:cNvSpPr/>
                <p:nvPr/>
              </p:nvSpPr>
              <p:spPr>
                <a:xfrm>
                  <a:off x="1162591" y="2783236"/>
                  <a:ext cx="457200" cy="267165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ℋ</m:t>
                            </m:r>
                          </m:e>
                          <m:sub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𝑜𝑝𝑡</m:t>
                            </m:r>
                          </m:sub>
                        </m:sSub>
                        <m:d>
                          <m:dPr>
                            <m:ctrlP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𝜈</m:t>
                            </m:r>
                          </m:e>
                        </m:d>
                      </m:oMath>
                    </m:oMathPara>
                  </a14:m>
                  <a:endParaRPr lang="en-US" sz="9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69" name="Rounded Rectangle 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2591" y="2783236"/>
                  <a:ext cx="457200" cy="267165"/>
                </a:xfrm>
                <a:prstGeom prst="roundRect">
                  <a:avLst/>
                </a:prstGeom>
                <a:blipFill rotWithShape="0">
                  <a:blip r:embed="rId5"/>
                  <a:stretch>
                    <a:fillRect l="-4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7" name="Curved Connector 76"/>
            <p:cNvCxnSpPr/>
            <p:nvPr/>
          </p:nvCxnSpPr>
          <p:spPr>
            <a:xfrm rot="16200000" flipV="1">
              <a:off x="1421339" y="2587208"/>
              <a:ext cx="403414" cy="254090"/>
            </a:xfrm>
            <a:prstGeom prst="curvedConnector3">
              <a:avLst>
                <a:gd name="adj1" fmla="val 59645"/>
              </a:avLst>
            </a:prstGeom>
            <a:ln w="6350" cap="flat">
              <a:solidFill>
                <a:schemeClr val="tx1"/>
              </a:solidFill>
              <a:headEnd type="oval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1219520" y="2143098"/>
              <a:ext cx="8229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Band-limited </a:t>
              </a:r>
            </a:p>
            <a:p>
              <a:pPr algn="ctr"/>
              <a:r>
                <a:rPr lang="en-US" sz="9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image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1" name="Rectangle 80"/>
                <p:cNvSpPr/>
                <p:nvPr/>
              </p:nvSpPr>
              <p:spPr>
                <a:xfrm>
                  <a:off x="1527288" y="2685558"/>
                  <a:ext cx="481481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sz="90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90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>
            <p:sp>
              <p:nvSpPr>
                <p:cNvPr id="81" name="Rectangle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7288" y="2685558"/>
                  <a:ext cx="481481" cy="2308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270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2" name="Straight Arrow Connector 271"/>
            <p:cNvCxnSpPr/>
            <p:nvPr/>
          </p:nvCxnSpPr>
          <p:spPr>
            <a:xfrm flipV="1">
              <a:off x="4391566" y="2914602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4" name="Rounded Rectangle 273"/>
                <p:cNvSpPr/>
                <p:nvPr/>
              </p:nvSpPr>
              <p:spPr>
                <a:xfrm flipH="1">
                  <a:off x="3975998" y="2784426"/>
                  <a:ext cx="411480" cy="260355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𝒴</m:t>
                            </m:r>
                          </m:e>
                          <m:sub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74" name="Rounded Rectangle 2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3975998" y="2784426"/>
                  <a:ext cx="411480" cy="260355"/>
                </a:xfrm>
                <a:prstGeom prst="roundRect">
                  <a:avLst/>
                </a:prstGeom>
                <a:blipFill rotWithShape="0">
                  <a:blip r:embed="rId7"/>
                  <a:stretch>
                    <a:fillRect l="-147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Rounded Rectangle 23"/>
                <p:cNvSpPr/>
                <p:nvPr/>
              </p:nvSpPr>
              <p:spPr>
                <a:xfrm flipH="1">
                  <a:off x="3975998" y="3377727"/>
                  <a:ext cx="411480" cy="261774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𝒴</m:t>
                            </m:r>
                          </m:e>
                          <m:sub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sub>
                        </m:sSub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4" name="Rounded 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3975998" y="3377727"/>
                  <a:ext cx="411480" cy="261774"/>
                </a:xfrm>
                <a:prstGeom prst="roundRect">
                  <a:avLst/>
                </a:prstGeom>
                <a:blipFill rotWithShape="0">
                  <a:blip r:embed="rId8"/>
                  <a:stretch>
                    <a:fillRect l="-441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Rounded Rectangle 29"/>
                <p:cNvSpPr/>
                <p:nvPr/>
              </p:nvSpPr>
              <p:spPr>
                <a:xfrm flipH="1">
                  <a:off x="3975998" y="2203646"/>
                  <a:ext cx="411480" cy="25538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𝒴</m:t>
                            </m:r>
                          </m:e>
                          <m:sub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  <m:r>
                          <a:rPr lang="en-US" sz="9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30" name="Rounded 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3975998" y="2203646"/>
                  <a:ext cx="411480" cy="255389"/>
                </a:xfrm>
                <a:prstGeom prst="roundRect">
                  <a:avLst/>
                </a:prstGeom>
                <a:blipFill rotWithShape="0">
                  <a:blip r:embed="rId9"/>
                  <a:stretch>
                    <a:fillRect l="-147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Straight Arrow Connector 34"/>
            <p:cNvCxnSpPr/>
            <p:nvPr/>
          </p:nvCxnSpPr>
          <p:spPr>
            <a:xfrm rot="16200000" flipV="1">
              <a:off x="4298332" y="2424277"/>
              <a:ext cx="502920" cy="317047"/>
            </a:xfrm>
            <a:prstGeom prst="bentConnector3">
              <a:avLst>
                <a:gd name="adj1" fmla="val 100781"/>
              </a:avLst>
            </a:prstGeom>
            <a:ln w="127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 flipH="1">
              <a:off x="4066826" y="2509594"/>
              <a:ext cx="228600" cy="823688"/>
              <a:chOff x="3899739" y="1823409"/>
              <a:chExt cx="228600" cy="823688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4" name="Rectangle 43"/>
                  <p:cNvSpPr/>
                  <p:nvPr/>
                </p:nvSpPr>
                <p:spPr>
                  <a:xfrm>
                    <a:off x="3899739" y="1823409"/>
                    <a:ext cx="228600" cy="2308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⋮</m:t>
                          </m:r>
                        </m:oMath>
                      </m:oMathPara>
                    </a14:m>
                    <a:endParaRPr lang="en-US" sz="900" dirty="0"/>
                  </a:p>
                </p:txBody>
              </p:sp>
            </mc:Choice>
            <mc:Fallback>
              <p:sp>
                <p:nvSpPr>
                  <p:cNvPr id="44" name="Rectangle 4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99739" y="1823409"/>
                    <a:ext cx="228600" cy="230832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5" name="Rectangle 44"/>
                  <p:cNvSpPr/>
                  <p:nvPr/>
                </p:nvSpPr>
                <p:spPr>
                  <a:xfrm>
                    <a:off x="3899739" y="2416265"/>
                    <a:ext cx="228600" cy="2308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⋮</m:t>
                          </m:r>
                        </m:oMath>
                      </m:oMathPara>
                    </a14:m>
                    <a:endParaRPr lang="en-US" sz="900" dirty="0"/>
                  </a:p>
                </p:txBody>
              </p:sp>
            </mc:Choice>
            <mc:Fallback>
              <p:sp>
                <p:nvSpPr>
                  <p:cNvPr id="45" name="Rectangle 4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99739" y="2416265"/>
                    <a:ext cx="228600" cy="230832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94" name="Straight Arrow Connector 93"/>
            <p:cNvCxnSpPr/>
            <p:nvPr/>
          </p:nvCxnSpPr>
          <p:spPr>
            <a:xfrm flipV="1">
              <a:off x="3465511" y="2914602"/>
              <a:ext cx="50292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V="1">
              <a:off x="3465511" y="3508612"/>
              <a:ext cx="50292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V="1">
              <a:off x="3465511" y="2331339"/>
              <a:ext cx="50292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9" name="Rounded Rectangle 98"/>
                <p:cNvSpPr/>
                <p:nvPr/>
              </p:nvSpPr>
              <p:spPr>
                <a:xfrm>
                  <a:off x="2775428" y="2784426"/>
                  <a:ext cx="411480" cy="260355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ℋ</m:t>
                            </m:r>
                          </m:e>
                          <m:sub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  <m:d>
                          <m:d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𝜈</m:t>
                            </m:r>
                          </m:e>
                        </m:d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99" name="Rounded Rectangle 9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5428" y="2784426"/>
                  <a:ext cx="411480" cy="260355"/>
                </a:xfrm>
                <a:prstGeom prst="round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1" name="Straight Arrow Connector 100"/>
            <p:cNvCxnSpPr/>
            <p:nvPr/>
          </p:nvCxnSpPr>
          <p:spPr>
            <a:xfrm flipV="1">
              <a:off x="3188396" y="2914602"/>
              <a:ext cx="109728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2" name="Rounded Rectangle 101"/>
                <p:cNvSpPr/>
                <p:nvPr/>
              </p:nvSpPr>
              <p:spPr>
                <a:xfrm>
                  <a:off x="2774495" y="3380919"/>
                  <a:ext cx="412413" cy="25538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ℋ</m:t>
                            </m:r>
                          </m:e>
                          <m:sub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sub>
                        </m:sSub>
                        <m:d>
                          <m:d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𝜈</m:t>
                            </m:r>
                          </m:e>
                        </m:d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02" name="Rounded Rectangle 10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4495" y="3380919"/>
                  <a:ext cx="412413" cy="255389"/>
                </a:xfrm>
                <a:prstGeom prst="roundRect">
                  <a:avLst/>
                </a:prstGeom>
                <a:blipFill rotWithShape="0">
                  <a:blip r:embed="rId12"/>
                  <a:stretch>
                    <a:fillRect l="-147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4" name="Straight Arrow Connector 103"/>
            <p:cNvCxnSpPr/>
            <p:nvPr/>
          </p:nvCxnSpPr>
          <p:spPr>
            <a:xfrm flipV="1">
              <a:off x="3188396" y="3508612"/>
              <a:ext cx="109728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5" name="Rounded Rectangle 104"/>
                <p:cNvSpPr/>
                <p:nvPr/>
              </p:nvSpPr>
              <p:spPr>
                <a:xfrm>
                  <a:off x="2775428" y="2203646"/>
                  <a:ext cx="411480" cy="25538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ℋ</m:t>
                            </m:r>
                          </m:e>
                          <m:sub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𝜈</m:t>
                            </m:r>
                          </m:e>
                        </m:d>
                      </m:oMath>
                    </m:oMathPara>
                  </a14:m>
                  <a:endParaRPr lang="en-US" sz="9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05" name="Rounded Rectangle 10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5428" y="2203646"/>
                  <a:ext cx="411480" cy="255389"/>
                </a:xfrm>
                <a:prstGeom prst="round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7" name="Straight Arrow Connector 106"/>
            <p:cNvCxnSpPr/>
            <p:nvPr/>
          </p:nvCxnSpPr>
          <p:spPr>
            <a:xfrm flipV="1">
              <a:off x="3188396" y="2331339"/>
              <a:ext cx="109728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34"/>
            <p:cNvCxnSpPr/>
            <p:nvPr/>
          </p:nvCxnSpPr>
          <p:spPr>
            <a:xfrm rot="5400000" flipH="1" flipV="1">
              <a:off x="2433346" y="2575600"/>
              <a:ext cx="579959" cy="91440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34"/>
            <p:cNvCxnSpPr/>
            <p:nvPr/>
          </p:nvCxnSpPr>
          <p:spPr>
            <a:xfrm rot="16200000" flipH="1">
              <a:off x="2433346" y="3155558"/>
              <a:ext cx="579959" cy="91440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2840801" y="2509594"/>
              <a:ext cx="228600" cy="823688"/>
              <a:chOff x="3805725" y="1823409"/>
              <a:chExt cx="228600" cy="823688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4" name="Rectangle 113"/>
                  <p:cNvSpPr/>
                  <p:nvPr/>
                </p:nvSpPr>
                <p:spPr>
                  <a:xfrm>
                    <a:off x="3805725" y="1823409"/>
                    <a:ext cx="228600" cy="2308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⋮</m:t>
                          </m:r>
                        </m:oMath>
                      </m:oMathPara>
                    </a14:m>
                    <a:endParaRPr lang="en-US" sz="900" dirty="0"/>
                  </a:p>
                </p:txBody>
              </p:sp>
            </mc:Choice>
            <mc:Fallback>
              <p:sp>
                <p:nvSpPr>
                  <p:cNvPr id="114" name="Rectangle 11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05725" y="1823409"/>
                    <a:ext cx="228600" cy="230832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05725" y="2416265"/>
                    <a:ext cx="228600" cy="2308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⋮</m:t>
                          </m:r>
                        </m:oMath>
                      </m:oMathPara>
                    </a14:m>
                    <a:endParaRPr lang="en-US" sz="900" dirty="0"/>
                  </a:p>
                </p:txBody>
              </p:sp>
            </mc:Choice>
            <mc:Fallback>
              <p:sp>
                <p:nvSpPr>
                  <p:cNvPr id="115" name="Rectangle 1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05725" y="2416265"/>
                    <a:ext cx="228600" cy="230832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1" name="Group 110"/>
            <p:cNvGrpSpPr/>
            <p:nvPr/>
          </p:nvGrpSpPr>
          <p:grpSpPr>
            <a:xfrm>
              <a:off x="3262798" y="2509594"/>
              <a:ext cx="228600" cy="823688"/>
              <a:chOff x="3805725" y="1823409"/>
              <a:chExt cx="228600" cy="823688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2" name="Rectangle 111"/>
                  <p:cNvSpPr/>
                  <p:nvPr/>
                </p:nvSpPr>
                <p:spPr>
                  <a:xfrm>
                    <a:off x="3805725" y="1823409"/>
                    <a:ext cx="228600" cy="2308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⋮</m:t>
                          </m:r>
                        </m:oMath>
                      </m:oMathPara>
                    </a14:m>
                    <a:endParaRPr lang="en-US" sz="900" dirty="0"/>
                  </a:p>
                </p:txBody>
              </p:sp>
            </mc:Choice>
            <mc:Fallback>
              <p:sp>
                <p:nvSpPr>
                  <p:cNvPr id="112" name="Rectangle 1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05725" y="1823409"/>
                    <a:ext cx="228600" cy="230832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3" name="Rectangle 112"/>
                  <p:cNvSpPr/>
                  <p:nvPr/>
                </p:nvSpPr>
                <p:spPr>
                  <a:xfrm>
                    <a:off x="3805725" y="2416265"/>
                    <a:ext cx="228600" cy="2308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⋮</m:t>
                          </m:r>
                        </m:oMath>
                      </m:oMathPara>
                    </a14:m>
                    <a:endParaRPr lang="en-US" sz="900" dirty="0"/>
                  </a:p>
                </p:txBody>
              </p:sp>
            </mc:Choice>
            <mc:Fallback>
              <p:sp>
                <p:nvSpPr>
                  <p:cNvPr id="113" name="Rectangle 1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05725" y="2416265"/>
                    <a:ext cx="228600" cy="230832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8" name="Rectangle 117"/>
                <p:cNvSpPr/>
                <p:nvPr/>
              </p:nvSpPr>
              <p:spPr>
                <a:xfrm>
                  <a:off x="4468856" y="2740178"/>
                  <a:ext cx="48148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118" name="Rectangle 1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68856" y="2740178"/>
                  <a:ext cx="481481" cy="338554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b="-1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6" name="Straight Arrow Connector 34"/>
            <p:cNvCxnSpPr/>
            <p:nvPr/>
          </p:nvCxnSpPr>
          <p:spPr>
            <a:xfrm rot="5400000">
              <a:off x="4298332" y="3098629"/>
              <a:ext cx="502920" cy="317047"/>
            </a:xfrm>
            <a:prstGeom prst="bentConnector3">
              <a:avLst>
                <a:gd name="adj1" fmla="val 100781"/>
              </a:avLst>
            </a:prstGeom>
            <a:ln w="127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flipV="1">
              <a:off x="4798669" y="2914602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Rectangle 62"/>
                <p:cNvSpPr/>
                <p:nvPr/>
              </p:nvSpPr>
              <p:spPr>
                <a:xfrm>
                  <a:off x="3137470" y="2740178"/>
                  <a:ext cx="48148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⊗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63" name="Rectangle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7470" y="2740178"/>
                  <a:ext cx="481481" cy="338554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b="-1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Rectangle 63"/>
                <p:cNvSpPr/>
                <p:nvPr/>
              </p:nvSpPr>
              <p:spPr>
                <a:xfrm>
                  <a:off x="3137470" y="3335148"/>
                  <a:ext cx="48148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⊗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7470" y="3335148"/>
                  <a:ext cx="481481" cy="338554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b="-17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Rectangle 64"/>
                <p:cNvSpPr/>
                <p:nvPr/>
              </p:nvSpPr>
              <p:spPr>
                <a:xfrm>
                  <a:off x="3137470" y="2159114"/>
                  <a:ext cx="48148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⊗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7470" y="2159114"/>
                  <a:ext cx="481481" cy="338554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b="-17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6" name="Rectangle 65"/>
                <p:cNvSpPr/>
                <p:nvPr/>
              </p:nvSpPr>
              <p:spPr>
                <a:xfrm>
                  <a:off x="3063719" y="3902663"/>
                  <a:ext cx="1024128" cy="42851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en-US" sz="9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90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ℤ</m:t>
                            </m:r>
                          </m:sub>
                          <m:sup/>
                          <m:e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  <m:d>
                              <m:dPr>
                                <m:ctrlPr>
                                  <a:rPr lang="en-US" sz="9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9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9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b>
                                  <m:sSubPr>
                                    <m:ctrlPr>
                                      <a:rPr lang="en-US" sz="9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lo</m:t>
                                    </m:r>
                                    <m:r>
                                      <a:rPr lang="en-US" sz="90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oMath>
                    </m:oMathPara>
                  </a14:m>
                  <a:endParaRPr lang="en-US" sz="900" dirty="0"/>
                </a:p>
              </p:txBody>
            </p:sp>
          </mc:Choice>
          <mc:Fallback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3719" y="3902663"/>
                  <a:ext cx="1024128" cy="42851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l="-33929" t="-111429" r="-11905" b="-16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Rectangle 56"/>
                <p:cNvSpPr/>
                <p:nvPr/>
              </p:nvSpPr>
              <p:spPr>
                <a:xfrm>
                  <a:off x="4916930" y="2801182"/>
                  <a:ext cx="481481" cy="23679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̃"/>
                            <m:ctrlPr>
                              <a:rPr lang="en-US" sz="9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</m:acc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6930" y="2801182"/>
                  <a:ext cx="481481" cy="236796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8" name="Rectangle 57"/>
            <p:cNvSpPr/>
            <p:nvPr/>
          </p:nvSpPr>
          <p:spPr>
            <a:xfrm>
              <a:off x="4710262" y="3004544"/>
              <a:ext cx="8948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Reconstructed</a:t>
              </a:r>
              <a:endPara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9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image</a:t>
              </a:r>
              <a:endPara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435920" y="3571703"/>
              <a:ext cx="140167" cy="410097"/>
              <a:chOff x="3281642" y="3571703"/>
              <a:chExt cx="140167" cy="410097"/>
            </a:xfrm>
          </p:grpSpPr>
          <p:cxnSp>
            <p:nvCxnSpPr>
              <p:cNvPr id="7" name="Straight Arrow Connector 6"/>
              <p:cNvCxnSpPr>
                <a:cxnSpLocks noChangeAspect="1"/>
              </p:cNvCxnSpPr>
              <p:nvPr/>
            </p:nvCxnSpPr>
            <p:spPr>
              <a:xfrm flipH="1" flipV="1">
                <a:off x="3281642" y="3571703"/>
                <a:ext cx="137160" cy="13716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3421809" y="3707480"/>
                <a:ext cx="0" cy="274320"/>
              </a:xfrm>
              <a:prstGeom prst="line">
                <a:avLst/>
              </a:prstGeom>
              <a:ln w="127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3435920" y="2978629"/>
              <a:ext cx="140170" cy="730140"/>
              <a:chOff x="3281642" y="3571703"/>
              <a:chExt cx="140170" cy="730140"/>
            </a:xfrm>
          </p:grpSpPr>
          <p:cxnSp>
            <p:nvCxnSpPr>
              <p:cNvPr id="71" name="Straight Arrow Connector 70"/>
              <p:cNvCxnSpPr>
                <a:cxnSpLocks noChangeAspect="1"/>
              </p:cNvCxnSpPr>
              <p:nvPr/>
            </p:nvCxnSpPr>
            <p:spPr>
              <a:xfrm flipH="1" flipV="1">
                <a:off x="3281642" y="3571703"/>
                <a:ext cx="137160" cy="13716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421812" y="3707483"/>
                <a:ext cx="0" cy="594360"/>
              </a:xfrm>
              <a:prstGeom prst="line">
                <a:avLst/>
              </a:prstGeom>
              <a:ln w="127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3435920" y="2395653"/>
              <a:ext cx="140165" cy="727760"/>
              <a:chOff x="3281642" y="3571703"/>
              <a:chExt cx="140165" cy="727760"/>
            </a:xfrm>
          </p:grpSpPr>
          <p:cxnSp>
            <p:nvCxnSpPr>
              <p:cNvPr id="74" name="Straight Arrow Connector 73"/>
              <p:cNvCxnSpPr>
                <a:cxnSpLocks noChangeAspect="1"/>
              </p:cNvCxnSpPr>
              <p:nvPr/>
            </p:nvCxnSpPr>
            <p:spPr>
              <a:xfrm flipH="1" flipV="1">
                <a:off x="3281642" y="3571703"/>
                <a:ext cx="137160" cy="13716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421807" y="3705103"/>
                <a:ext cx="0" cy="594360"/>
              </a:xfrm>
              <a:prstGeom prst="line">
                <a:avLst/>
              </a:prstGeom>
              <a:ln w="127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6" name="Rectangle 275"/>
                <p:cNvSpPr/>
                <p:nvPr/>
              </p:nvSpPr>
              <p:spPr>
                <a:xfrm>
                  <a:off x="3576956" y="2683304"/>
                  <a:ext cx="365760" cy="23686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>
            <p:sp>
              <p:nvSpPr>
                <p:cNvPr id="276" name="Rectangle 27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76956" y="2683304"/>
                  <a:ext cx="365760" cy="236860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 l="-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Rectangle 25"/>
                <p:cNvSpPr/>
                <p:nvPr/>
              </p:nvSpPr>
              <p:spPr>
                <a:xfrm>
                  <a:off x="3576956" y="3277314"/>
                  <a:ext cx="365760" cy="23686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76956" y="3277314"/>
                  <a:ext cx="365760" cy="236860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 l="-6667" r="-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Rectangle 31"/>
                <p:cNvSpPr/>
                <p:nvPr/>
              </p:nvSpPr>
              <p:spPr>
                <a:xfrm>
                  <a:off x="3576956" y="2100041"/>
                  <a:ext cx="365760" cy="23686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9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76956" y="2100041"/>
                  <a:ext cx="365760" cy="236860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 l="-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5" name="Rectangle 84"/>
            <p:cNvSpPr/>
            <p:nvPr/>
          </p:nvSpPr>
          <p:spPr>
            <a:xfrm>
              <a:off x="2459424" y="1884413"/>
              <a:ext cx="1051274" cy="230832"/>
            </a:xfrm>
            <a:prstGeom prst="rect">
              <a:avLst/>
            </a:prstGeom>
            <a:ln w="63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9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Pre-filtering</a:t>
              </a:r>
              <a:endPara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769481" y="1884413"/>
              <a:ext cx="822960" cy="369332"/>
            </a:xfrm>
            <a:prstGeom prst="rect">
              <a:avLst/>
            </a:prstGeom>
            <a:ln w="63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9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Post-filtering</a:t>
              </a:r>
              <a:endPara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7" name="Rounded Rectangle 86"/>
                <p:cNvSpPr/>
                <p:nvPr/>
              </p:nvSpPr>
              <p:spPr>
                <a:xfrm>
                  <a:off x="1921648" y="2789392"/>
                  <a:ext cx="502920" cy="25538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ℋ</m:t>
                            </m:r>
                          </m:e>
                          <m:sub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𝑑𝑒𝑡</m:t>
                            </m:r>
                          </m:sub>
                        </m:sSub>
                        <m:d>
                          <m:dPr>
                            <m:ctrlP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𝜈</m:t>
                            </m:r>
                          </m:e>
                        </m:d>
                      </m:oMath>
                    </m:oMathPara>
                  </a14:m>
                  <a:endParaRPr lang="en-US" sz="9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87" name="Rounded Rectangle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1648" y="2789392"/>
                  <a:ext cx="502920" cy="255389"/>
                </a:xfrm>
                <a:prstGeom prst="roundRect">
                  <a:avLst/>
                </a:prstGeom>
                <a:blipFill rotWithShape="0">
                  <a:blip r:embed="rId23"/>
                  <a:stretch>
                    <a:fillRect l="-602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8" name="Straight Arrow Connector 87"/>
            <p:cNvCxnSpPr/>
            <p:nvPr/>
          </p:nvCxnSpPr>
          <p:spPr>
            <a:xfrm flipV="1">
              <a:off x="2421574" y="2911612"/>
              <a:ext cx="347472" cy="221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2752765" y="2174318"/>
              <a:ext cx="457200" cy="1499384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953098" y="2174318"/>
              <a:ext cx="457200" cy="1499384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" name="Rectangle 88"/>
                <p:cNvSpPr/>
                <p:nvPr/>
              </p:nvSpPr>
              <p:spPr>
                <a:xfrm>
                  <a:off x="2345656" y="2685558"/>
                  <a:ext cx="481481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𝑏𝑑</m:t>
                            </m:r>
                          </m:sub>
                        </m:sSub>
                        <m:r>
                          <a:rPr lang="en-US" sz="90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90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>
            <p:sp>
              <p:nvSpPr>
                <p:cNvPr id="89" name="Rectangle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45656" y="2685558"/>
                  <a:ext cx="481481" cy="230832"/>
                </a:xfrm>
                <a:prstGeom prst="rect">
                  <a:avLst/>
                </a:prstGeom>
                <a:blipFill rotWithShape="0">
                  <a:blip r:embed="rId24"/>
                  <a:stretch>
                    <a:fillRect b="-270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5208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1521</TotalTime>
  <Words>805</Words>
  <Application>Microsoft Office PowerPoint</Application>
  <PresentationFormat>Custom</PresentationFormat>
  <Paragraphs>317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Southern Methodist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Prasanna Rangarajan</dc:creator>
  <cp:lastModifiedBy>Prasanna Rangarajan</cp:lastModifiedBy>
  <cp:revision>116</cp:revision>
  <dcterms:created xsi:type="dcterms:W3CDTF">2012-08-28T06:00:45Z</dcterms:created>
  <dcterms:modified xsi:type="dcterms:W3CDTF">2013-08-13T04:06:21Z</dcterms:modified>
</cp:coreProperties>
</file>